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5B5F49E-620E-49F7-A078-65A38B2B10D2}">
          <p14:sldIdLst>
            <p14:sldId id="256"/>
            <p14:sldId id="257"/>
            <p14:sldId id="258"/>
            <p14:sldId id="259"/>
            <p14:sldId id="260"/>
            <p14:sldId id="261"/>
            <p14:sldId id="262"/>
            <p14:sldId id="263"/>
            <p14:sldId id="264"/>
            <p14:sldId id="265"/>
            <p14:sldId id="266"/>
            <p14:sldId id="267"/>
          </p14:sldIdLst>
        </p14:section>
        <p14:section name="Untitled Section" id="{96099D63-A812-49AF-91BB-5B06E65D774F}">
          <p14:sldIdLst>
            <p14:sldId id="268"/>
            <p14:sldId id="269"/>
            <p14:sldId id="270"/>
            <p14:sldId id="271"/>
            <p14:sldId id="272"/>
            <p14:sldId id="273"/>
            <p14:sldId id="274"/>
            <p14:sldId id="275"/>
            <p14:sldId id="276"/>
            <p14:sldId id="277"/>
            <p14:sldId id="278"/>
            <p14:sldId id="27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9" autoAdjust="0"/>
    <p:restoredTop sz="94660"/>
  </p:normalViewPr>
  <p:slideViewPr>
    <p:cSldViewPr snapToGrid="0">
      <p:cViewPr varScale="1">
        <p:scale>
          <a:sx n="87" d="100"/>
          <a:sy n="87" d="100"/>
        </p:scale>
        <p:origin x="120" y="5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23B229-A028-48FB-90E1-DCA33125C72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5462C63-13D7-40F5-B281-68B880AD8558}">
      <dgm:prSet/>
      <dgm:spPr/>
      <dgm:t>
        <a:bodyPr/>
        <a:lstStyle/>
        <a:p>
          <a:r>
            <a:rPr lang="en-US"/>
            <a:t>Chronic Stress (Job, Family, Financial)</a:t>
          </a:r>
        </a:p>
      </dgm:t>
    </dgm:pt>
    <dgm:pt modelId="{41564E52-EAB3-485C-A011-8C9DC04ECCCD}" type="parTrans" cxnId="{6B1A319D-9AEC-474E-AD13-AA454D1EBF1D}">
      <dgm:prSet/>
      <dgm:spPr/>
      <dgm:t>
        <a:bodyPr/>
        <a:lstStyle/>
        <a:p>
          <a:endParaRPr lang="en-US"/>
        </a:p>
      </dgm:t>
    </dgm:pt>
    <dgm:pt modelId="{41082DFC-260D-4AC7-AE14-B046283326DA}" type="sibTrans" cxnId="{6B1A319D-9AEC-474E-AD13-AA454D1EBF1D}">
      <dgm:prSet/>
      <dgm:spPr/>
      <dgm:t>
        <a:bodyPr/>
        <a:lstStyle/>
        <a:p>
          <a:endParaRPr lang="en-US"/>
        </a:p>
      </dgm:t>
    </dgm:pt>
    <dgm:pt modelId="{C4ABDFDB-2370-4111-9BF3-50C06EC21484}">
      <dgm:prSet/>
      <dgm:spPr/>
      <dgm:t>
        <a:bodyPr/>
        <a:lstStyle/>
        <a:p>
          <a:r>
            <a:rPr lang="en-US"/>
            <a:t>World Affairs</a:t>
          </a:r>
        </a:p>
      </dgm:t>
    </dgm:pt>
    <dgm:pt modelId="{A54545FA-F920-49BB-8620-9A59CD827600}" type="parTrans" cxnId="{95C31555-52F1-436F-99C2-1844579E3C7C}">
      <dgm:prSet/>
      <dgm:spPr/>
      <dgm:t>
        <a:bodyPr/>
        <a:lstStyle/>
        <a:p>
          <a:endParaRPr lang="en-US"/>
        </a:p>
      </dgm:t>
    </dgm:pt>
    <dgm:pt modelId="{DEFF11BF-6B62-4884-94F0-253BE7DA08E4}" type="sibTrans" cxnId="{95C31555-52F1-436F-99C2-1844579E3C7C}">
      <dgm:prSet/>
      <dgm:spPr/>
      <dgm:t>
        <a:bodyPr/>
        <a:lstStyle/>
        <a:p>
          <a:endParaRPr lang="en-US"/>
        </a:p>
      </dgm:t>
    </dgm:pt>
    <dgm:pt modelId="{628D3BF1-F2FE-4C60-A366-11D95B30C205}">
      <dgm:prSet/>
      <dgm:spPr/>
      <dgm:t>
        <a:bodyPr/>
        <a:lstStyle/>
        <a:p>
          <a:r>
            <a:rPr lang="en-US"/>
            <a:t>Inadequate Exercise</a:t>
          </a:r>
        </a:p>
      </dgm:t>
    </dgm:pt>
    <dgm:pt modelId="{0CFB83A1-88B1-4C9E-B736-27ED42EFE070}" type="parTrans" cxnId="{913F45FC-B79D-4017-8D61-FBBBD838DA9A}">
      <dgm:prSet/>
      <dgm:spPr/>
      <dgm:t>
        <a:bodyPr/>
        <a:lstStyle/>
        <a:p>
          <a:endParaRPr lang="en-US"/>
        </a:p>
      </dgm:t>
    </dgm:pt>
    <dgm:pt modelId="{42D5EAB3-8FE2-4852-AEE2-D89A684FB179}" type="sibTrans" cxnId="{913F45FC-B79D-4017-8D61-FBBBD838DA9A}">
      <dgm:prSet/>
      <dgm:spPr/>
      <dgm:t>
        <a:bodyPr/>
        <a:lstStyle/>
        <a:p>
          <a:endParaRPr lang="en-US"/>
        </a:p>
      </dgm:t>
    </dgm:pt>
    <dgm:pt modelId="{0456EC20-4C0F-4E23-A358-A53A9437B4FB}">
      <dgm:prSet/>
      <dgm:spPr/>
      <dgm:t>
        <a:bodyPr/>
        <a:lstStyle/>
        <a:p>
          <a:r>
            <a:rPr lang="en-US"/>
            <a:t>Diabetes, Cardiovascular Disease, Cancer</a:t>
          </a:r>
        </a:p>
      </dgm:t>
    </dgm:pt>
    <dgm:pt modelId="{27807DD6-A2E9-4541-A430-706CA313D718}" type="parTrans" cxnId="{46334ED6-9826-4A2B-9BC2-F99AF585E215}">
      <dgm:prSet/>
      <dgm:spPr/>
      <dgm:t>
        <a:bodyPr/>
        <a:lstStyle/>
        <a:p>
          <a:endParaRPr lang="en-US"/>
        </a:p>
      </dgm:t>
    </dgm:pt>
    <dgm:pt modelId="{5291DD5D-BEF1-4430-8CA0-2983FF035863}" type="sibTrans" cxnId="{46334ED6-9826-4A2B-9BC2-F99AF585E215}">
      <dgm:prSet/>
      <dgm:spPr/>
      <dgm:t>
        <a:bodyPr/>
        <a:lstStyle/>
        <a:p>
          <a:endParaRPr lang="en-US"/>
        </a:p>
      </dgm:t>
    </dgm:pt>
    <dgm:pt modelId="{9FAE6E90-7958-4931-B4FA-24B2A28B7BCF}">
      <dgm:prSet/>
      <dgm:spPr/>
      <dgm:t>
        <a:bodyPr/>
        <a:lstStyle/>
        <a:p>
          <a:r>
            <a:rPr lang="en-US"/>
            <a:t>Anemia</a:t>
          </a:r>
        </a:p>
      </dgm:t>
    </dgm:pt>
    <dgm:pt modelId="{788EB4EC-C78F-4EAD-BE1A-0899F983F737}" type="parTrans" cxnId="{924CE621-9213-44AA-8232-3B9980C84C7D}">
      <dgm:prSet/>
      <dgm:spPr/>
      <dgm:t>
        <a:bodyPr/>
        <a:lstStyle/>
        <a:p>
          <a:endParaRPr lang="en-US"/>
        </a:p>
      </dgm:t>
    </dgm:pt>
    <dgm:pt modelId="{CF9F2B7B-31B1-4EE9-AC5B-6BE19018A603}" type="sibTrans" cxnId="{924CE621-9213-44AA-8232-3B9980C84C7D}">
      <dgm:prSet/>
      <dgm:spPr/>
      <dgm:t>
        <a:bodyPr/>
        <a:lstStyle/>
        <a:p>
          <a:endParaRPr lang="en-US"/>
        </a:p>
      </dgm:t>
    </dgm:pt>
    <dgm:pt modelId="{AD3EB8FC-AB0C-4323-B2F4-92936B9AA780}">
      <dgm:prSet/>
      <dgm:spPr/>
      <dgm:t>
        <a:bodyPr/>
        <a:lstStyle/>
        <a:p>
          <a:r>
            <a:rPr lang="en-US"/>
            <a:t>B12 Deficiency (B Vitamin Deficiency)</a:t>
          </a:r>
        </a:p>
      </dgm:t>
    </dgm:pt>
    <dgm:pt modelId="{A7F053CA-7389-4AE1-BAFF-70548E39B823}" type="parTrans" cxnId="{7C47A8BA-979A-4FA9-81FB-02D0B5444A41}">
      <dgm:prSet/>
      <dgm:spPr/>
      <dgm:t>
        <a:bodyPr/>
        <a:lstStyle/>
        <a:p>
          <a:endParaRPr lang="en-US"/>
        </a:p>
      </dgm:t>
    </dgm:pt>
    <dgm:pt modelId="{76BF5F84-76B1-431A-8178-75A8DD692C1E}" type="sibTrans" cxnId="{7C47A8BA-979A-4FA9-81FB-02D0B5444A41}">
      <dgm:prSet/>
      <dgm:spPr/>
      <dgm:t>
        <a:bodyPr/>
        <a:lstStyle/>
        <a:p>
          <a:endParaRPr lang="en-US"/>
        </a:p>
      </dgm:t>
    </dgm:pt>
    <dgm:pt modelId="{4165AE42-BEF8-4D4E-8CE4-90AD3387D6E4}">
      <dgm:prSet/>
      <dgm:spPr/>
      <dgm:t>
        <a:bodyPr/>
        <a:lstStyle/>
        <a:p>
          <a:r>
            <a:rPr lang="en-US"/>
            <a:t>Vitamin D Deficiency</a:t>
          </a:r>
        </a:p>
      </dgm:t>
    </dgm:pt>
    <dgm:pt modelId="{538A78CB-6436-4B31-B472-2DD2D3559CE7}" type="parTrans" cxnId="{242C7AFD-38D6-447B-A639-E1F26FE65E27}">
      <dgm:prSet/>
      <dgm:spPr/>
      <dgm:t>
        <a:bodyPr/>
        <a:lstStyle/>
        <a:p>
          <a:endParaRPr lang="en-US"/>
        </a:p>
      </dgm:t>
    </dgm:pt>
    <dgm:pt modelId="{A4ECA3F0-4CCF-47BB-B619-83007DA5EB46}" type="sibTrans" cxnId="{242C7AFD-38D6-447B-A639-E1F26FE65E27}">
      <dgm:prSet/>
      <dgm:spPr/>
      <dgm:t>
        <a:bodyPr/>
        <a:lstStyle/>
        <a:p>
          <a:endParaRPr lang="en-US"/>
        </a:p>
      </dgm:t>
    </dgm:pt>
    <dgm:pt modelId="{80909C96-50FA-4106-B2B9-90995D5D8D1D}">
      <dgm:prSet/>
      <dgm:spPr/>
      <dgm:t>
        <a:bodyPr/>
        <a:lstStyle/>
        <a:p>
          <a:r>
            <a:rPr lang="en-US"/>
            <a:t>Insomnia, poor sleep </a:t>
          </a:r>
        </a:p>
      </dgm:t>
    </dgm:pt>
    <dgm:pt modelId="{1F6D53A6-9FC3-4AD8-ABF1-FE74CC39D25B}" type="parTrans" cxnId="{C7F98257-A908-4923-91FF-872B874A17F6}">
      <dgm:prSet/>
      <dgm:spPr/>
      <dgm:t>
        <a:bodyPr/>
        <a:lstStyle/>
        <a:p>
          <a:endParaRPr lang="en-US"/>
        </a:p>
      </dgm:t>
    </dgm:pt>
    <dgm:pt modelId="{9182D1D2-D6CC-4963-92D0-975DDA410F2E}" type="sibTrans" cxnId="{C7F98257-A908-4923-91FF-872B874A17F6}">
      <dgm:prSet/>
      <dgm:spPr/>
      <dgm:t>
        <a:bodyPr/>
        <a:lstStyle/>
        <a:p>
          <a:endParaRPr lang="en-US"/>
        </a:p>
      </dgm:t>
    </dgm:pt>
    <dgm:pt modelId="{4E29B28E-32D4-4AAD-8687-483B792907A7}">
      <dgm:prSet/>
      <dgm:spPr/>
      <dgm:t>
        <a:bodyPr/>
        <a:lstStyle/>
        <a:p>
          <a:r>
            <a:rPr lang="en-US"/>
            <a:t>Digestive diseases</a:t>
          </a:r>
        </a:p>
      </dgm:t>
    </dgm:pt>
    <dgm:pt modelId="{7878A7DC-6078-439E-92A3-9841C4F348FE}" type="parTrans" cxnId="{3D1D8942-C00A-40B7-A5C0-00ADCAD9008D}">
      <dgm:prSet/>
      <dgm:spPr/>
      <dgm:t>
        <a:bodyPr/>
        <a:lstStyle/>
        <a:p>
          <a:endParaRPr lang="en-US"/>
        </a:p>
      </dgm:t>
    </dgm:pt>
    <dgm:pt modelId="{DC6F6501-DC9F-4166-B883-FA3B059887CF}" type="sibTrans" cxnId="{3D1D8942-C00A-40B7-A5C0-00ADCAD9008D}">
      <dgm:prSet/>
      <dgm:spPr/>
      <dgm:t>
        <a:bodyPr/>
        <a:lstStyle/>
        <a:p>
          <a:endParaRPr lang="en-US"/>
        </a:p>
      </dgm:t>
    </dgm:pt>
    <dgm:pt modelId="{BE82A2AC-98E9-4504-A8C3-029815846D22}" type="pres">
      <dgm:prSet presAssocID="{C223B229-A028-48FB-90E1-DCA33125C72F}" presName="linear" presStyleCnt="0">
        <dgm:presLayoutVars>
          <dgm:animLvl val="lvl"/>
          <dgm:resizeHandles val="exact"/>
        </dgm:presLayoutVars>
      </dgm:prSet>
      <dgm:spPr/>
    </dgm:pt>
    <dgm:pt modelId="{37B8F9E6-E9AA-4FD2-9892-8BC0170C92FF}" type="pres">
      <dgm:prSet presAssocID="{05462C63-13D7-40F5-B281-68B880AD8558}" presName="parentText" presStyleLbl="node1" presStyleIdx="0" presStyleCnt="9">
        <dgm:presLayoutVars>
          <dgm:chMax val="0"/>
          <dgm:bulletEnabled val="1"/>
        </dgm:presLayoutVars>
      </dgm:prSet>
      <dgm:spPr/>
    </dgm:pt>
    <dgm:pt modelId="{6FC2F7A0-357F-4E53-9D9B-E82B0DDE65AD}" type="pres">
      <dgm:prSet presAssocID="{41082DFC-260D-4AC7-AE14-B046283326DA}" presName="spacer" presStyleCnt="0"/>
      <dgm:spPr/>
    </dgm:pt>
    <dgm:pt modelId="{8BF17220-BFA7-4EA8-BC80-DC05A2C00012}" type="pres">
      <dgm:prSet presAssocID="{C4ABDFDB-2370-4111-9BF3-50C06EC21484}" presName="parentText" presStyleLbl="node1" presStyleIdx="1" presStyleCnt="9">
        <dgm:presLayoutVars>
          <dgm:chMax val="0"/>
          <dgm:bulletEnabled val="1"/>
        </dgm:presLayoutVars>
      </dgm:prSet>
      <dgm:spPr/>
    </dgm:pt>
    <dgm:pt modelId="{3EE166F0-D627-4C4B-988C-D2938042A25A}" type="pres">
      <dgm:prSet presAssocID="{DEFF11BF-6B62-4884-94F0-253BE7DA08E4}" presName="spacer" presStyleCnt="0"/>
      <dgm:spPr/>
    </dgm:pt>
    <dgm:pt modelId="{19E9132D-2BE5-40F8-B0CC-DBD5F7E99854}" type="pres">
      <dgm:prSet presAssocID="{628D3BF1-F2FE-4C60-A366-11D95B30C205}" presName="parentText" presStyleLbl="node1" presStyleIdx="2" presStyleCnt="9">
        <dgm:presLayoutVars>
          <dgm:chMax val="0"/>
          <dgm:bulletEnabled val="1"/>
        </dgm:presLayoutVars>
      </dgm:prSet>
      <dgm:spPr/>
    </dgm:pt>
    <dgm:pt modelId="{812244B7-232B-4798-AF96-957CA7253DDA}" type="pres">
      <dgm:prSet presAssocID="{42D5EAB3-8FE2-4852-AEE2-D89A684FB179}" presName="spacer" presStyleCnt="0"/>
      <dgm:spPr/>
    </dgm:pt>
    <dgm:pt modelId="{6CE0CD52-2BF8-45A9-8F54-BDE0A0BB47A1}" type="pres">
      <dgm:prSet presAssocID="{0456EC20-4C0F-4E23-A358-A53A9437B4FB}" presName="parentText" presStyleLbl="node1" presStyleIdx="3" presStyleCnt="9">
        <dgm:presLayoutVars>
          <dgm:chMax val="0"/>
          <dgm:bulletEnabled val="1"/>
        </dgm:presLayoutVars>
      </dgm:prSet>
      <dgm:spPr/>
    </dgm:pt>
    <dgm:pt modelId="{8C7644D5-F7CC-4050-B232-9EFA496CA19F}" type="pres">
      <dgm:prSet presAssocID="{5291DD5D-BEF1-4430-8CA0-2983FF035863}" presName="spacer" presStyleCnt="0"/>
      <dgm:spPr/>
    </dgm:pt>
    <dgm:pt modelId="{A9AD5CB8-084C-4014-B8AF-B1B7D1A5D673}" type="pres">
      <dgm:prSet presAssocID="{9FAE6E90-7958-4931-B4FA-24B2A28B7BCF}" presName="parentText" presStyleLbl="node1" presStyleIdx="4" presStyleCnt="9">
        <dgm:presLayoutVars>
          <dgm:chMax val="0"/>
          <dgm:bulletEnabled val="1"/>
        </dgm:presLayoutVars>
      </dgm:prSet>
      <dgm:spPr/>
    </dgm:pt>
    <dgm:pt modelId="{93384F82-9715-448C-AF02-B694B494A9EE}" type="pres">
      <dgm:prSet presAssocID="{CF9F2B7B-31B1-4EE9-AC5B-6BE19018A603}" presName="spacer" presStyleCnt="0"/>
      <dgm:spPr/>
    </dgm:pt>
    <dgm:pt modelId="{2DB2B842-7FEE-45FE-B6E4-6DDA8215619F}" type="pres">
      <dgm:prSet presAssocID="{AD3EB8FC-AB0C-4323-B2F4-92936B9AA780}" presName="parentText" presStyleLbl="node1" presStyleIdx="5" presStyleCnt="9">
        <dgm:presLayoutVars>
          <dgm:chMax val="0"/>
          <dgm:bulletEnabled val="1"/>
        </dgm:presLayoutVars>
      </dgm:prSet>
      <dgm:spPr/>
    </dgm:pt>
    <dgm:pt modelId="{1DED87C9-9BAE-4A15-B190-83BD2D09CB90}" type="pres">
      <dgm:prSet presAssocID="{76BF5F84-76B1-431A-8178-75A8DD692C1E}" presName="spacer" presStyleCnt="0"/>
      <dgm:spPr/>
    </dgm:pt>
    <dgm:pt modelId="{BCE4347C-1CAE-4538-BBB2-3A657573B36E}" type="pres">
      <dgm:prSet presAssocID="{4165AE42-BEF8-4D4E-8CE4-90AD3387D6E4}" presName="parentText" presStyleLbl="node1" presStyleIdx="6" presStyleCnt="9">
        <dgm:presLayoutVars>
          <dgm:chMax val="0"/>
          <dgm:bulletEnabled val="1"/>
        </dgm:presLayoutVars>
      </dgm:prSet>
      <dgm:spPr/>
    </dgm:pt>
    <dgm:pt modelId="{E33A941A-CD8F-43A6-B9E7-1140D4E9ADAF}" type="pres">
      <dgm:prSet presAssocID="{A4ECA3F0-4CCF-47BB-B619-83007DA5EB46}" presName="spacer" presStyleCnt="0"/>
      <dgm:spPr/>
    </dgm:pt>
    <dgm:pt modelId="{E4A83EC2-D8A8-4DF3-B292-132116496818}" type="pres">
      <dgm:prSet presAssocID="{80909C96-50FA-4106-B2B9-90995D5D8D1D}" presName="parentText" presStyleLbl="node1" presStyleIdx="7" presStyleCnt="9">
        <dgm:presLayoutVars>
          <dgm:chMax val="0"/>
          <dgm:bulletEnabled val="1"/>
        </dgm:presLayoutVars>
      </dgm:prSet>
      <dgm:spPr/>
    </dgm:pt>
    <dgm:pt modelId="{504C102E-2EF7-4295-8925-7C88BAFC07DB}" type="pres">
      <dgm:prSet presAssocID="{9182D1D2-D6CC-4963-92D0-975DDA410F2E}" presName="spacer" presStyleCnt="0"/>
      <dgm:spPr/>
    </dgm:pt>
    <dgm:pt modelId="{1E04FB45-851D-4617-ACD0-51A8E7E13422}" type="pres">
      <dgm:prSet presAssocID="{4E29B28E-32D4-4AAD-8687-483B792907A7}" presName="parentText" presStyleLbl="node1" presStyleIdx="8" presStyleCnt="9">
        <dgm:presLayoutVars>
          <dgm:chMax val="0"/>
          <dgm:bulletEnabled val="1"/>
        </dgm:presLayoutVars>
      </dgm:prSet>
      <dgm:spPr/>
    </dgm:pt>
  </dgm:ptLst>
  <dgm:cxnLst>
    <dgm:cxn modelId="{9B4C891C-4945-4702-9D21-D2BD45D7E159}" type="presOf" srcId="{628D3BF1-F2FE-4C60-A366-11D95B30C205}" destId="{19E9132D-2BE5-40F8-B0CC-DBD5F7E99854}" srcOrd="0" destOrd="0" presId="urn:microsoft.com/office/officeart/2005/8/layout/vList2"/>
    <dgm:cxn modelId="{924CE621-9213-44AA-8232-3B9980C84C7D}" srcId="{C223B229-A028-48FB-90E1-DCA33125C72F}" destId="{9FAE6E90-7958-4931-B4FA-24B2A28B7BCF}" srcOrd="4" destOrd="0" parTransId="{788EB4EC-C78F-4EAD-BE1A-0899F983F737}" sibTransId="{CF9F2B7B-31B1-4EE9-AC5B-6BE19018A603}"/>
    <dgm:cxn modelId="{D6E50724-A296-4A3D-AE26-50258C31EFFF}" type="presOf" srcId="{C223B229-A028-48FB-90E1-DCA33125C72F}" destId="{BE82A2AC-98E9-4504-A8C3-029815846D22}" srcOrd="0" destOrd="0" presId="urn:microsoft.com/office/officeart/2005/8/layout/vList2"/>
    <dgm:cxn modelId="{10EA8A27-5562-43D5-ABEB-7D0C9D67C318}" type="presOf" srcId="{80909C96-50FA-4106-B2B9-90995D5D8D1D}" destId="{E4A83EC2-D8A8-4DF3-B292-132116496818}" srcOrd="0" destOrd="0" presId="urn:microsoft.com/office/officeart/2005/8/layout/vList2"/>
    <dgm:cxn modelId="{E4CD692E-8071-4F75-8947-CAA658A2A8E2}" type="presOf" srcId="{C4ABDFDB-2370-4111-9BF3-50C06EC21484}" destId="{8BF17220-BFA7-4EA8-BC80-DC05A2C00012}" srcOrd="0" destOrd="0" presId="urn:microsoft.com/office/officeart/2005/8/layout/vList2"/>
    <dgm:cxn modelId="{6D81BC41-7D74-41AD-813E-15F373651551}" type="presOf" srcId="{0456EC20-4C0F-4E23-A358-A53A9437B4FB}" destId="{6CE0CD52-2BF8-45A9-8F54-BDE0A0BB47A1}" srcOrd="0" destOrd="0" presId="urn:microsoft.com/office/officeart/2005/8/layout/vList2"/>
    <dgm:cxn modelId="{3D1D8942-C00A-40B7-A5C0-00ADCAD9008D}" srcId="{C223B229-A028-48FB-90E1-DCA33125C72F}" destId="{4E29B28E-32D4-4AAD-8687-483B792907A7}" srcOrd="8" destOrd="0" parTransId="{7878A7DC-6078-439E-92A3-9841C4F348FE}" sibTransId="{DC6F6501-DC9F-4166-B883-FA3B059887CF}"/>
    <dgm:cxn modelId="{F2259850-B1F9-436F-8B53-E76F8267646F}" type="presOf" srcId="{9FAE6E90-7958-4931-B4FA-24B2A28B7BCF}" destId="{A9AD5CB8-084C-4014-B8AF-B1B7D1A5D673}" srcOrd="0" destOrd="0" presId="urn:microsoft.com/office/officeart/2005/8/layout/vList2"/>
    <dgm:cxn modelId="{95C31555-52F1-436F-99C2-1844579E3C7C}" srcId="{C223B229-A028-48FB-90E1-DCA33125C72F}" destId="{C4ABDFDB-2370-4111-9BF3-50C06EC21484}" srcOrd="1" destOrd="0" parTransId="{A54545FA-F920-49BB-8620-9A59CD827600}" sibTransId="{DEFF11BF-6B62-4884-94F0-253BE7DA08E4}"/>
    <dgm:cxn modelId="{C7F98257-A908-4923-91FF-872B874A17F6}" srcId="{C223B229-A028-48FB-90E1-DCA33125C72F}" destId="{80909C96-50FA-4106-B2B9-90995D5D8D1D}" srcOrd="7" destOrd="0" parTransId="{1F6D53A6-9FC3-4AD8-ABF1-FE74CC39D25B}" sibTransId="{9182D1D2-D6CC-4963-92D0-975DDA410F2E}"/>
    <dgm:cxn modelId="{2908C28B-C599-488F-9A7C-7BD106461BC1}" type="presOf" srcId="{4E29B28E-32D4-4AAD-8687-483B792907A7}" destId="{1E04FB45-851D-4617-ACD0-51A8E7E13422}" srcOrd="0" destOrd="0" presId="urn:microsoft.com/office/officeart/2005/8/layout/vList2"/>
    <dgm:cxn modelId="{6B1A319D-9AEC-474E-AD13-AA454D1EBF1D}" srcId="{C223B229-A028-48FB-90E1-DCA33125C72F}" destId="{05462C63-13D7-40F5-B281-68B880AD8558}" srcOrd="0" destOrd="0" parTransId="{41564E52-EAB3-485C-A011-8C9DC04ECCCD}" sibTransId="{41082DFC-260D-4AC7-AE14-B046283326DA}"/>
    <dgm:cxn modelId="{0277ECA6-9C08-4D71-8A3D-5E04BA228C62}" type="presOf" srcId="{05462C63-13D7-40F5-B281-68B880AD8558}" destId="{37B8F9E6-E9AA-4FD2-9892-8BC0170C92FF}" srcOrd="0" destOrd="0" presId="urn:microsoft.com/office/officeart/2005/8/layout/vList2"/>
    <dgm:cxn modelId="{F47EFDB1-D04F-48D0-BEDC-8DB8071C5C6C}" type="presOf" srcId="{4165AE42-BEF8-4D4E-8CE4-90AD3387D6E4}" destId="{BCE4347C-1CAE-4538-BBB2-3A657573B36E}" srcOrd="0" destOrd="0" presId="urn:microsoft.com/office/officeart/2005/8/layout/vList2"/>
    <dgm:cxn modelId="{7C47A8BA-979A-4FA9-81FB-02D0B5444A41}" srcId="{C223B229-A028-48FB-90E1-DCA33125C72F}" destId="{AD3EB8FC-AB0C-4323-B2F4-92936B9AA780}" srcOrd="5" destOrd="0" parTransId="{A7F053CA-7389-4AE1-BAFF-70548E39B823}" sibTransId="{76BF5F84-76B1-431A-8178-75A8DD692C1E}"/>
    <dgm:cxn modelId="{46334ED6-9826-4A2B-9BC2-F99AF585E215}" srcId="{C223B229-A028-48FB-90E1-DCA33125C72F}" destId="{0456EC20-4C0F-4E23-A358-A53A9437B4FB}" srcOrd="3" destOrd="0" parTransId="{27807DD6-A2E9-4541-A430-706CA313D718}" sibTransId="{5291DD5D-BEF1-4430-8CA0-2983FF035863}"/>
    <dgm:cxn modelId="{8529FAE2-0754-4BC3-A063-F0FEF219DDAE}" type="presOf" srcId="{AD3EB8FC-AB0C-4323-B2F4-92936B9AA780}" destId="{2DB2B842-7FEE-45FE-B6E4-6DDA8215619F}" srcOrd="0" destOrd="0" presId="urn:microsoft.com/office/officeart/2005/8/layout/vList2"/>
    <dgm:cxn modelId="{913F45FC-B79D-4017-8D61-FBBBD838DA9A}" srcId="{C223B229-A028-48FB-90E1-DCA33125C72F}" destId="{628D3BF1-F2FE-4C60-A366-11D95B30C205}" srcOrd="2" destOrd="0" parTransId="{0CFB83A1-88B1-4C9E-B736-27ED42EFE070}" sibTransId="{42D5EAB3-8FE2-4852-AEE2-D89A684FB179}"/>
    <dgm:cxn modelId="{242C7AFD-38D6-447B-A639-E1F26FE65E27}" srcId="{C223B229-A028-48FB-90E1-DCA33125C72F}" destId="{4165AE42-BEF8-4D4E-8CE4-90AD3387D6E4}" srcOrd="6" destOrd="0" parTransId="{538A78CB-6436-4B31-B472-2DD2D3559CE7}" sibTransId="{A4ECA3F0-4CCF-47BB-B619-83007DA5EB46}"/>
    <dgm:cxn modelId="{43A47065-385D-4188-A288-B381F1C334C8}" type="presParOf" srcId="{BE82A2AC-98E9-4504-A8C3-029815846D22}" destId="{37B8F9E6-E9AA-4FD2-9892-8BC0170C92FF}" srcOrd="0" destOrd="0" presId="urn:microsoft.com/office/officeart/2005/8/layout/vList2"/>
    <dgm:cxn modelId="{080D68AE-C8AB-4D00-A28B-9268805B9404}" type="presParOf" srcId="{BE82A2AC-98E9-4504-A8C3-029815846D22}" destId="{6FC2F7A0-357F-4E53-9D9B-E82B0DDE65AD}" srcOrd="1" destOrd="0" presId="urn:microsoft.com/office/officeart/2005/8/layout/vList2"/>
    <dgm:cxn modelId="{73321FA3-3A3F-448B-8859-263BE812D8E6}" type="presParOf" srcId="{BE82A2AC-98E9-4504-A8C3-029815846D22}" destId="{8BF17220-BFA7-4EA8-BC80-DC05A2C00012}" srcOrd="2" destOrd="0" presId="urn:microsoft.com/office/officeart/2005/8/layout/vList2"/>
    <dgm:cxn modelId="{DD61E4A3-7B35-4280-8072-6A37471D41CC}" type="presParOf" srcId="{BE82A2AC-98E9-4504-A8C3-029815846D22}" destId="{3EE166F0-D627-4C4B-988C-D2938042A25A}" srcOrd="3" destOrd="0" presId="urn:microsoft.com/office/officeart/2005/8/layout/vList2"/>
    <dgm:cxn modelId="{9FCFE26A-0F9C-4D99-BE40-7C3DA2F34DF3}" type="presParOf" srcId="{BE82A2AC-98E9-4504-A8C3-029815846D22}" destId="{19E9132D-2BE5-40F8-B0CC-DBD5F7E99854}" srcOrd="4" destOrd="0" presId="urn:microsoft.com/office/officeart/2005/8/layout/vList2"/>
    <dgm:cxn modelId="{34561603-F2A5-4C12-8A60-CE47D239F4D9}" type="presParOf" srcId="{BE82A2AC-98E9-4504-A8C3-029815846D22}" destId="{812244B7-232B-4798-AF96-957CA7253DDA}" srcOrd="5" destOrd="0" presId="urn:microsoft.com/office/officeart/2005/8/layout/vList2"/>
    <dgm:cxn modelId="{837B4EE5-7ABD-447D-B03F-1D8853B23DDC}" type="presParOf" srcId="{BE82A2AC-98E9-4504-A8C3-029815846D22}" destId="{6CE0CD52-2BF8-45A9-8F54-BDE0A0BB47A1}" srcOrd="6" destOrd="0" presId="urn:microsoft.com/office/officeart/2005/8/layout/vList2"/>
    <dgm:cxn modelId="{0C6EF772-85C4-4811-A74E-C96C32950E3A}" type="presParOf" srcId="{BE82A2AC-98E9-4504-A8C3-029815846D22}" destId="{8C7644D5-F7CC-4050-B232-9EFA496CA19F}" srcOrd="7" destOrd="0" presId="urn:microsoft.com/office/officeart/2005/8/layout/vList2"/>
    <dgm:cxn modelId="{7CB18B6C-585C-45AD-AC21-1CDB8F2D92BD}" type="presParOf" srcId="{BE82A2AC-98E9-4504-A8C3-029815846D22}" destId="{A9AD5CB8-084C-4014-B8AF-B1B7D1A5D673}" srcOrd="8" destOrd="0" presId="urn:microsoft.com/office/officeart/2005/8/layout/vList2"/>
    <dgm:cxn modelId="{F419020E-B81B-4806-83AE-8BA6875DD853}" type="presParOf" srcId="{BE82A2AC-98E9-4504-A8C3-029815846D22}" destId="{93384F82-9715-448C-AF02-B694B494A9EE}" srcOrd="9" destOrd="0" presId="urn:microsoft.com/office/officeart/2005/8/layout/vList2"/>
    <dgm:cxn modelId="{1F3EB18F-3C29-4655-A300-B38014027F38}" type="presParOf" srcId="{BE82A2AC-98E9-4504-A8C3-029815846D22}" destId="{2DB2B842-7FEE-45FE-B6E4-6DDA8215619F}" srcOrd="10" destOrd="0" presId="urn:microsoft.com/office/officeart/2005/8/layout/vList2"/>
    <dgm:cxn modelId="{203DF951-E475-42AE-BB85-D305E8FEF901}" type="presParOf" srcId="{BE82A2AC-98E9-4504-A8C3-029815846D22}" destId="{1DED87C9-9BAE-4A15-B190-83BD2D09CB90}" srcOrd="11" destOrd="0" presId="urn:microsoft.com/office/officeart/2005/8/layout/vList2"/>
    <dgm:cxn modelId="{350E2755-792D-4CFA-97E8-05AABF3527C8}" type="presParOf" srcId="{BE82A2AC-98E9-4504-A8C3-029815846D22}" destId="{BCE4347C-1CAE-4538-BBB2-3A657573B36E}" srcOrd="12" destOrd="0" presId="urn:microsoft.com/office/officeart/2005/8/layout/vList2"/>
    <dgm:cxn modelId="{14F5A11D-00E5-4D3D-9CCA-4ECC3755B42A}" type="presParOf" srcId="{BE82A2AC-98E9-4504-A8C3-029815846D22}" destId="{E33A941A-CD8F-43A6-B9E7-1140D4E9ADAF}" srcOrd="13" destOrd="0" presId="urn:microsoft.com/office/officeart/2005/8/layout/vList2"/>
    <dgm:cxn modelId="{03948D50-9996-48FD-A3A0-8A9065695073}" type="presParOf" srcId="{BE82A2AC-98E9-4504-A8C3-029815846D22}" destId="{E4A83EC2-D8A8-4DF3-B292-132116496818}" srcOrd="14" destOrd="0" presId="urn:microsoft.com/office/officeart/2005/8/layout/vList2"/>
    <dgm:cxn modelId="{AC5B29F1-6609-4695-A5D4-C06B8219284B}" type="presParOf" srcId="{BE82A2AC-98E9-4504-A8C3-029815846D22}" destId="{504C102E-2EF7-4295-8925-7C88BAFC07DB}" srcOrd="15" destOrd="0" presId="urn:microsoft.com/office/officeart/2005/8/layout/vList2"/>
    <dgm:cxn modelId="{BC889C27-60D2-4013-9C99-F77CB239C9D1}" type="presParOf" srcId="{BE82A2AC-98E9-4504-A8C3-029815846D22}" destId="{1E04FB45-851D-4617-ACD0-51A8E7E13422}"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E0BB75-63D1-422A-9F9D-4705FBC0B1A6}"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796C9433-6DED-4FE7-87C3-AB3E966B27D6}">
      <dgm:prSet/>
      <dgm:spPr/>
      <dgm:t>
        <a:bodyPr/>
        <a:lstStyle/>
        <a:p>
          <a:r>
            <a:rPr lang="en-US" b="1" dirty="0"/>
            <a:t>Skin </a:t>
          </a:r>
          <a:r>
            <a:rPr lang="en-US" dirty="0"/>
            <a:t>– Sweating, skin brushing, hydrotherapy, dead sea salt baths</a:t>
          </a:r>
        </a:p>
      </dgm:t>
    </dgm:pt>
    <dgm:pt modelId="{C80FD672-48FF-4E00-BB03-2F9276769829}" type="parTrans" cxnId="{CC626DEB-4B3B-4737-B65E-91B10A07B6C8}">
      <dgm:prSet/>
      <dgm:spPr/>
      <dgm:t>
        <a:bodyPr/>
        <a:lstStyle/>
        <a:p>
          <a:endParaRPr lang="en-US"/>
        </a:p>
      </dgm:t>
    </dgm:pt>
    <dgm:pt modelId="{D96918E3-B357-4DA8-A4CA-3500E3627C2C}" type="sibTrans" cxnId="{CC626DEB-4B3B-4737-B65E-91B10A07B6C8}">
      <dgm:prSet/>
      <dgm:spPr/>
      <dgm:t>
        <a:bodyPr/>
        <a:lstStyle/>
        <a:p>
          <a:endParaRPr lang="en-US"/>
        </a:p>
      </dgm:t>
    </dgm:pt>
    <dgm:pt modelId="{4693C0F2-0984-4741-8E67-FCB3B6A091A9}">
      <dgm:prSet/>
      <dgm:spPr/>
      <dgm:t>
        <a:bodyPr/>
        <a:lstStyle/>
        <a:p>
          <a:r>
            <a:rPr lang="en-US" b="1"/>
            <a:t>Bowels</a:t>
          </a:r>
          <a:r>
            <a:rPr lang="en-US"/>
            <a:t> – Adequate fiber, diversity of whole foods, probiotics</a:t>
          </a:r>
        </a:p>
      </dgm:t>
    </dgm:pt>
    <dgm:pt modelId="{B1AFB78E-F42C-4A74-8690-AFC36738926C}" type="parTrans" cxnId="{03C775B9-8B3A-431E-8C4B-933021E99278}">
      <dgm:prSet/>
      <dgm:spPr/>
      <dgm:t>
        <a:bodyPr/>
        <a:lstStyle/>
        <a:p>
          <a:endParaRPr lang="en-US"/>
        </a:p>
      </dgm:t>
    </dgm:pt>
    <dgm:pt modelId="{9B1DB1A0-036F-47A4-BF3D-EE5B559E9867}" type="sibTrans" cxnId="{03C775B9-8B3A-431E-8C4B-933021E99278}">
      <dgm:prSet/>
      <dgm:spPr/>
      <dgm:t>
        <a:bodyPr/>
        <a:lstStyle/>
        <a:p>
          <a:endParaRPr lang="en-US"/>
        </a:p>
      </dgm:t>
    </dgm:pt>
    <dgm:pt modelId="{FBE4CD70-E912-4961-ADB9-4C819F44912B}">
      <dgm:prSet/>
      <dgm:spPr/>
      <dgm:t>
        <a:bodyPr/>
        <a:lstStyle/>
        <a:p>
          <a:r>
            <a:rPr lang="en-US" b="1"/>
            <a:t>Lungs </a:t>
          </a:r>
          <a:r>
            <a:rPr lang="en-US"/>
            <a:t>– Fresh air, deep breathing / meditation</a:t>
          </a:r>
        </a:p>
      </dgm:t>
    </dgm:pt>
    <dgm:pt modelId="{1EBF7DDC-34C2-423E-9B2E-A6D67C213529}" type="parTrans" cxnId="{C666A3F7-09CA-4DCD-92A2-FA261D96C66F}">
      <dgm:prSet/>
      <dgm:spPr/>
      <dgm:t>
        <a:bodyPr/>
        <a:lstStyle/>
        <a:p>
          <a:endParaRPr lang="en-US"/>
        </a:p>
      </dgm:t>
    </dgm:pt>
    <dgm:pt modelId="{F841726F-CC2E-4781-811A-A0DE9880D795}" type="sibTrans" cxnId="{C666A3F7-09CA-4DCD-92A2-FA261D96C66F}">
      <dgm:prSet/>
      <dgm:spPr/>
      <dgm:t>
        <a:bodyPr/>
        <a:lstStyle/>
        <a:p>
          <a:endParaRPr lang="en-US"/>
        </a:p>
      </dgm:t>
    </dgm:pt>
    <dgm:pt modelId="{10CA9E3D-E6E5-4089-AEF8-68598EA47FD7}">
      <dgm:prSet/>
      <dgm:spPr/>
      <dgm:t>
        <a:bodyPr/>
        <a:lstStyle/>
        <a:p>
          <a:r>
            <a:rPr lang="en-US" b="1"/>
            <a:t>Urinary</a:t>
          </a:r>
          <a:r>
            <a:rPr lang="en-US"/>
            <a:t> – Fresh water, healthy cardiovascular function</a:t>
          </a:r>
        </a:p>
      </dgm:t>
    </dgm:pt>
    <dgm:pt modelId="{72BBD88F-50F8-4097-9AA3-9315D16076F9}" type="parTrans" cxnId="{269E1975-517F-41B7-926B-245F372A5464}">
      <dgm:prSet/>
      <dgm:spPr/>
      <dgm:t>
        <a:bodyPr/>
        <a:lstStyle/>
        <a:p>
          <a:endParaRPr lang="en-US"/>
        </a:p>
      </dgm:t>
    </dgm:pt>
    <dgm:pt modelId="{E1A022D8-6A3B-40EA-BC6D-1ED6A1CDE3A4}" type="sibTrans" cxnId="{269E1975-517F-41B7-926B-245F372A5464}">
      <dgm:prSet/>
      <dgm:spPr/>
      <dgm:t>
        <a:bodyPr/>
        <a:lstStyle/>
        <a:p>
          <a:endParaRPr lang="en-US"/>
        </a:p>
      </dgm:t>
    </dgm:pt>
    <dgm:pt modelId="{9508E1CA-68BB-4C0D-B253-34367A7CA1EA}">
      <dgm:prSet/>
      <dgm:spPr/>
      <dgm:t>
        <a:bodyPr/>
        <a:lstStyle/>
        <a:p>
          <a:r>
            <a:rPr lang="en-US" b="1"/>
            <a:t>Liver </a:t>
          </a:r>
          <a:r>
            <a:rPr lang="en-US"/>
            <a:t>– Decrease or eliminate alcohol, watch for medications that can affect the liver (Tylenol), decrease toxin exposure (organics as able)</a:t>
          </a:r>
        </a:p>
      </dgm:t>
    </dgm:pt>
    <dgm:pt modelId="{194440AC-D86A-41CA-9813-46C02D1E164C}" type="parTrans" cxnId="{76B28192-5BAF-41BF-8C47-F69F960D9358}">
      <dgm:prSet/>
      <dgm:spPr/>
      <dgm:t>
        <a:bodyPr/>
        <a:lstStyle/>
        <a:p>
          <a:endParaRPr lang="en-US"/>
        </a:p>
      </dgm:t>
    </dgm:pt>
    <dgm:pt modelId="{0C968070-BE12-43ED-AB0B-E8216FEC5C73}" type="sibTrans" cxnId="{76B28192-5BAF-41BF-8C47-F69F960D9358}">
      <dgm:prSet/>
      <dgm:spPr/>
      <dgm:t>
        <a:bodyPr/>
        <a:lstStyle/>
        <a:p>
          <a:endParaRPr lang="en-US"/>
        </a:p>
      </dgm:t>
    </dgm:pt>
    <dgm:pt modelId="{687FCE97-03BB-4BEC-98CB-218E4A711B31}" type="pres">
      <dgm:prSet presAssocID="{3EE0BB75-63D1-422A-9F9D-4705FBC0B1A6}" presName="linear" presStyleCnt="0">
        <dgm:presLayoutVars>
          <dgm:animLvl val="lvl"/>
          <dgm:resizeHandles val="exact"/>
        </dgm:presLayoutVars>
      </dgm:prSet>
      <dgm:spPr/>
    </dgm:pt>
    <dgm:pt modelId="{8530A26A-BF00-4CB5-8B1B-6B1524EF1B77}" type="pres">
      <dgm:prSet presAssocID="{796C9433-6DED-4FE7-87C3-AB3E966B27D6}" presName="parentText" presStyleLbl="node1" presStyleIdx="0" presStyleCnt="5">
        <dgm:presLayoutVars>
          <dgm:chMax val="0"/>
          <dgm:bulletEnabled val="1"/>
        </dgm:presLayoutVars>
      </dgm:prSet>
      <dgm:spPr/>
    </dgm:pt>
    <dgm:pt modelId="{76CFE6DE-B4E7-4927-A846-A6AAE7D40A78}" type="pres">
      <dgm:prSet presAssocID="{D96918E3-B357-4DA8-A4CA-3500E3627C2C}" presName="spacer" presStyleCnt="0"/>
      <dgm:spPr/>
    </dgm:pt>
    <dgm:pt modelId="{559BE275-ED71-4732-816F-6F8277C4FB1A}" type="pres">
      <dgm:prSet presAssocID="{4693C0F2-0984-4741-8E67-FCB3B6A091A9}" presName="parentText" presStyleLbl="node1" presStyleIdx="1" presStyleCnt="5">
        <dgm:presLayoutVars>
          <dgm:chMax val="0"/>
          <dgm:bulletEnabled val="1"/>
        </dgm:presLayoutVars>
      </dgm:prSet>
      <dgm:spPr/>
    </dgm:pt>
    <dgm:pt modelId="{0AD1FD97-72CC-4D60-8C8D-63B12A4D238E}" type="pres">
      <dgm:prSet presAssocID="{9B1DB1A0-036F-47A4-BF3D-EE5B559E9867}" presName="spacer" presStyleCnt="0"/>
      <dgm:spPr/>
    </dgm:pt>
    <dgm:pt modelId="{3142D812-F046-4853-8C33-444154E63A81}" type="pres">
      <dgm:prSet presAssocID="{FBE4CD70-E912-4961-ADB9-4C819F44912B}" presName="parentText" presStyleLbl="node1" presStyleIdx="2" presStyleCnt="5">
        <dgm:presLayoutVars>
          <dgm:chMax val="0"/>
          <dgm:bulletEnabled val="1"/>
        </dgm:presLayoutVars>
      </dgm:prSet>
      <dgm:spPr/>
    </dgm:pt>
    <dgm:pt modelId="{4816AAA8-FE61-448B-AB41-0F3966CC7EA3}" type="pres">
      <dgm:prSet presAssocID="{F841726F-CC2E-4781-811A-A0DE9880D795}" presName="spacer" presStyleCnt="0"/>
      <dgm:spPr/>
    </dgm:pt>
    <dgm:pt modelId="{BB4B13B9-9347-4026-93C2-64A1874D428C}" type="pres">
      <dgm:prSet presAssocID="{10CA9E3D-E6E5-4089-AEF8-68598EA47FD7}" presName="parentText" presStyleLbl="node1" presStyleIdx="3" presStyleCnt="5">
        <dgm:presLayoutVars>
          <dgm:chMax val="0"/>
          <dgm:bulletEnabled val="1"/>
        </dgm:presLayoutVars>
      </dgm:prSet>
      <dgm:spPr/>
    </dgm:pt>
    <dgm:pt modelId="{73A0FDB0-C5C4-41B1-BE4C-144835F79C1E}" type="pres">
      <dgm:prSet presAssocID="{E1A022D8-6A3B-40EA-BC6D-1ED6A1CDE3A4}" presName="spacer" presStyleCnt="0"/>
      <dgm:spPr/>
    </dgm:pt>
    <dgm:pt modelId="{B9CCEFAA-9AC4-4BC6-A599-532B63D301AB}" type="pres">
      <dgm:prSet presAssocID="{9508E1CA-68BB-4C0D-B253-34367A7CA1EA}" presName="parentText" presStyleLbl="node1" presStyleIdx="4" presStyleCnt="5">
        <dgm:presLayoutVars>
          <dgm:chMax val="0"/>
          <dgm:bulletEnabled val="1"/>
        </dgm:presLayoutVars>
      </dgm:prSet>
      <dgm:spPr/>
    </dgm:pt>
  </dgm:ptLst>
  <dgm:cxnLst>
    <dgm:cxn modelId="{E7101A01-1472-4AAE-BE0F-991E15ECFB65}" type="presOf" srcId="{10CA9E3D-E6E5-4089-AEF8-68598EA47FD7}" destId="{BB4B13B9-9347-4026-93C2-64A1874D428C}" srcOrd="0" destOrd="0" presId="urn:microsoft.com/office/officeart/2005/8/layout/vList2"/>
    <dgm:cxn modelId="{F79D5315-4FB5-4679-A1A9-0C7CA2ABD558}" type="presOf" srcId="{4693C0F2-0984-4741-8E67-FCB3B6A091A9}" destId="{559BE275-ED71-4732-816F-6F8277C4FB1A}" srcOrd="0" destOrd="0" presId="urn:microsoft.com/office/officeart/2005/8/layout/vList2"/>
    <dgm:cxn modelId="{269E1975-517F-41B7-926B-245F372A5464}" srcId="{3EE0BB75-63D1-422A-9F9D-4705FBC0B1A6}" destId="{10CA9E3D-E6E5-4089-AEF8-68598EA47FD7}" srcOrd="3" destOrd="0" parTransId="{72BBD88F-50F8-4097-9AA3-9315D16076F9}" sibTransId="{E1A022D8-6A3B-40EA-BC6D-1ED6A1CDE3A4}"/>
    <dgm:cxn modelId="{B8E8CE79-CB1A-4ABE-ABC3-09373E28E173}" type="presOf" srcId="{9508E1CA-68BB-4C0D-B253-34367A7CA1EA}" destId="{B9CCEFAA-9AC4-4BC6-A599-532B63D301AB}" srcOrd="0" destOrd="0" presId="urn:microsoft.com/office/officeart/2005/8/layout/vList2"/>
    <dgm:cxn modelId="{BF071A7D-3DD5-46C6-99A1-EF792F4023D3}" type="presOf" srcId="{3EE0BB75-63D1-422A-9F9D-4705FBC0B1A6}" destId="{687FCE97-03BB-4BEC-98CB-218E4A711B31}" srcOrd="0" destOrd="0" presId="urn:microsoft.com/office/officeart/2005/8/layout/vList2"/>
    <dgm:cxn modelId="{76B28192-5BAF-41BF-8C47-F69F960D9358}" srcId="{3EE0BB75-63D1-422A-9F9D-4705FBC0B1A6}" destId="{9508E1CA-68BB-4C0D-B253-34367A7CA1EA}" srcOrd="4" destOrd="0" parTransId="{194440AC-D86A-41CA-9813-46C02D1E164C}" sibTransId="{0C968070-BE12-43ED-AB0B-E8216FEC5C73}"/>
    <dgm:cxn modelId="{03C775B9-8B3A-431E-8C4B-933021E99278}" srcId="{3EE0BB75-63D1-422A-9F9D-4705FBC0B1A6}" destId="{4693C0F2-0984-4741-8E67-FCB3B6A091A9}" srcOrd="1" destOrd="0" parTransId="{B1AFB78E-F42C-4A74-8690-AFC36738926C}" sibTransId="{9B1DB1A0-036F-47A4-BF3D-EE5B559E9867}"/>
    <dgm:cxn modelId="{E08A84C0-00EC-4987-B40D-C83FCAFA8823}" type="presOf" srcId="{796C9433-6DED-4FE7-87C3-AB3E966B27D6}" destId="{8530A26A-BF00-4CB5-8B1B-6B1524EF1B77}" srcOrd="0" destOrd="0" presId="urn:microsoft.com/office/officeart/2005/8/layout/vList2"/>
    <dgm:cxn modelId="{3F7644DA-4025-4392-8D21-01DB3A0A46CB}" type="presOf" srcId="{FBE4CD70-E912-4961-ADB9-4C819F44912B}" destId="{3142D812-F046-4853-8C33-444154E63A81}" srcOrd="0" destOrd="0" presId="urn:microsoft.com/office/officeart/2005/8/layout/vList2"/>
    <dgm:cxn modelId="{CC626DEB-4B3B-4737-B65E-91B10A07B6C8}" srcId="{3EE0BB75-63D1-422A-9F9D-4705FBC0B1A6}" destId="{796C9433-6DED-4FE7-87C3-AB3E966B27D6}" srcOrd="0" destOrd="0" parTransId="{C80FD672-48FF-4E00-BB03-2F9276769829}" sibTransId="{D96918E3-B357-4DA8-A4CA-3500E3627C2C}"/>
    <dgm:cxn modelId="{C666A3F7-09CA-4DCD-92A2-FA261D96C66F}" srcId="{3EE0BB75-63D1-422A-9F9D-4705FBC0B1A6}" destId="{FBE4CD70-E912-4961-ADB9-4C819F44912B}" srcOrd="2" destOrd="0" parTransId="{1EBF7DDC-34C2-423E-9B2E-A6D67C213529}" sibTransId="{F841726F-CC2E-4781-811A-A0DE9880D795}"/>
    <dgm:cxn modelId="{7ACD71BB-09EE-4CE5-B4FC-85377F9C04EE}" type="presParOf" srcId="{687FCE97-03BB-4BEC-98CB-218E4A711B31}" destId="{8530A26A-BF00-4CB5-8B1B-6B1524EF1B77}" srcOrd="0" destOrd="0" presId="urn:microsoft.com/office/officeart/2005/8/layout/vList2"/>
    <dgm:cxn modelId="{11A092E7-6E40-4FEE-9216-E0923DF21A58}" type="presParOf" srcId="{687FCE97-03BB-4BEC-98CB-218E4A711B31}" destId="{76CFE6DE-B4E7-4927-A846-A6AAE7D40A78}" srcOrd="1" destOrd="0" presId="urn:microsoft.com/office/officeart/2005/8/layout/vList2"/>
    <dgm:cxn modelId="{816C5881-ED5E-450C-AA74-C2745C546B04}" type="presParOf" srcId="{687FCE97-03BB-4BEC-98CB-218E4A711B31}" destId="{559BE275-ED71-4732-816F-6F8277C4FB1A}" srcOrd="2" destOrd="0" presId="urn:microsoft.com/office/officeart/2005/8/layout/vList2"/>
    <dgm:cxn modelId="{1599DE83-443F-4C12-8FB2-88CAE609E307}" type="presParOf" srcId="{687FCE97-03BB-4BEC-98CB-218E4A711B31}" destId="{0AD1FD97-72CC-4D60-8C8D-63B12A4D238E}" srcOrd="3" destOrd="0" presId="urn:microsoft.com/office/officeart/2005/8/layout/vList2"/>
    <dgm:cxn modelId="{CBFD1FBA-F71F-4E57-B92C-15325319A082}" type="presParOf" srcId="{687FCE97-03BB-4BEC-98CB-218E4A711B31}" destId="{3142D812-F046-4853-8C33-444154E63A81}" srcOrd="4" destOrd="0" presId="urn:microsoft.com/office/officeart/2005/8/layout/vList2"/>
    <dgm:cxn modelId="{9054115D-F849-4C29-A87B-91AC7EDCEA16}" type="presParOf" srcId="{687FCE97-03BB-4BEC-98CB-218E4A711B31}" destId="{4816AAA8-FE61-448B-AB41-0F3966CC7EA3}" srcOrd="5" destOrd="0" presId="urn:microsoft.com/office/officeart/2005/8/layout/vList2"/>
    <dgm:cxn modelId="{F47FC443-ECAD-46B8-9C06-7EADF9096B5B}" type="presParOf" srcId="{687FCE97-03BB-4BEC-98CB-218E4A711B31}" destId="{BB4B13B9-9347-4026-93C2-64A1874D428C}" srcOrd="6" destOrd="0" presId="urn:microsoft.com/office/officeart/2005/8/layout/vList2"/>
    <dgm:cxn modelId="{DA6FFF71-B95A-4DE8-9B00-64F0001A2F35}" type="presParOf" srcId="{687FCE97-03BB-4BEC-98CB-218E4A711B31}" destId="{73A0FDB0-C5C4-41B1-BE4C-144835F79C1E}" srcOrd="7" destOrd="0" presId="urn:microsoft.com/office/officeart/2005/8/layout/vList2"/>
    <dgm:cxn modelId="{D8B66239-8068-4240-BF21-228E70842643}" type="presParOf" srcId="{687FCE97-03BB-4BEC-98CB-218E4A711B31}" destId="{B9CCEFAA-9AC4-4BC6-A599-532B63D301A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D9AC87-8DBA-4211-9643-0780D2A3A9B2}"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28EE3DAF-2465-4BE7-BA4D-5658EF2EE289}">
      <dgm:prSet/>
      <dgm:spPr/>
      <dgm:t>
        <a:bodyPr/>
        <a:lstStyle/>
        <a:p>
          <a:r>
            <a:rPr lang="en-US"/>
            <a:t>Supplements cannot replace healthy lifestyle decisions including healthy foods, exercise, sleep, or other forms of nourishment, such as healthy relationships and community</a:t>
          </a:r>
        </a:p>
      </dgm:t>
    </dgm:pt>
    <dgm:pt modelId="{6CFFDF1F-4984-42C5-9B43-C84C73E32924}" type="parTrans" cxnId="{CE45AC31-04D0-42F6-8DE4-4126F745424A}">
      <dgm:prSet/>
      <dgm:spPr/>
      <dgm:t>
        <a:bodyPr/>
        <a:lstStyle/>
        <a:p>
          <a:endParaRPr lang="en-US"/>
        </a:p>
      </dgm:t>
    </dgm:pt>
    <dgm:pt modelId="{13664372-6FDD-43E5-82EB-548B43439322}" type="sibTrans" cxnId="{CE45AC31-04D0-42F6-8DE4-4126F745424A}">
      <dgm:prSet/>
      <dgm:spPr/>
      <dgm:t>
        <a:bodyPr/>
        <a:lstStyle/>
        <a:p>
          <a:endParaRPr lang="en-US"/>
        </a:p>
      </dgm:t>
    </dgm:pt>
    <dgm:pt modelId="{AA64B995-530F-42B8-A38E-B6DEEFB2852A}">
      <dgm:prSet/>
      <dgm:spPr/>
      <dgm:t>
        <a:bodyPr/>
        <a:lstStyle/>
        <a:p>
          <a:r>
            <a:rPr lang="en-US"/>
            <a:t>Supplements can assist in recovery within those areas in moderation</a:t>
          </a:r>
        </a:p>
      </dgm:t>
    </dgm:pt>
    <dgm:pt modelId="{A3AF42E1-9C51-46CA-ACC1-E8F957804C90}" type="parTrans" cxnId="{EA056872-7160-4F59-83CE-3B195AE337AC}">
      <dgm:prSet/>
      <dgm:spPr/>
      <dgm:t>
        <a:bodyPr/>
        <a:lstStyle/>
        <a:p>
          <a:endParaRPr lang="en-US"/>
        </a:p>
      </dgm:t>
    </dgm:pt>
    <dgm:pt modelId="{D6BAE94D-04D7-4B59-9AA7-1296A7D07408}" type="sibTrans" cxnId="{EA056872-7160-4F59-83CE-3B195AE337AC}">
      <dgm:prSet/>
      <dgm:spPr/>
      <dgm:t>
        <a:bodyPr/>
        <a:lstStyle/>
        <a:p>
          <a:endParaRPr lang="en-US"/>
        </a:p>
      </dgm:t>
    </dgm:pt>
    <dgm:pt modelId="{24C80DF1-2176-4C6C-AA36-E4ACE5E7EDC9}">
      <dgm:prSet/>
      <dgm:spPr/>
      <dgm:t>
        <a:bodyPr/>
        <a:lstStyle/>
        <a:p>
          <a:r>
            <a:rPr lang="en-US"/>
            <a:t>Supplement quality varies considerably </a:t>
          </a:r>
        </a:p>
      </dgm:t>
    </dgm:pt>
    <dgm:pt modelId="{18F7314D-BD01-4366-B506-B4B528330A65}" type="parTrans" cxnId="{B7DBEF05-885D-46E3-8640-D54407135282}">
      <dgm:prSet/>
      <dgm:spPr/>
      <dgm:t>
        <a:bodyPr/>
        <a:lstStyle/>
        <a:p>
          <a:endParaRPr lang="en-US"/>
        </a:p>
      </dgm:t>
    </dgm:pt>
    <dgm:pt modelId="{FC5A9151-4A22-47A5-96A1-D84F4C9573A1}" type="sibTrans" cxnId="{B7DBEF05-885D-46E3-8640-D54407135282}">
      <dgm:prSet/>
      <dgm:spPr/>
      <dgm:t>
        <a:bodyPr/>
        <a:lstStyle/>
        <a:p>
          <a:endParaRPr lang="en-US"/>
        </a:p>
      </dgm:t>
    </dgm:pt>
    <dgm:pt modelId="{041BD4A1-CC70-4B31-A7C5-908158F438A2}">
      <dgm:prSet/>
      <dgm:spPr/>
      <dgm:t>
        <a:bodyPr/>
        <a:lstStyle/>
        <a:p>
          <a:r>
            <a:rPr lang="en-US" dirty="0"/>
            <a:t>Talk with your Doctor or Health Care Provider about their recommendations </a:t>
          </a:r>
        </a:p>
      </dgm:t>
    </dgm:pt>
    <dgm:pt modelId="{04FF5681-AEE2-459D-9D58-1EB2BA528A26}" type="parTrans" cxnId="{E2B83048-24ED-47A4-8EC6-4BD429ED011C}">
      <dgm:prSet/>
      <dgm:spPr/>
      <dgm:t>
        <a:bodyPr/>
        <a:lstStyle/>
        <a:p>
          <a:endParaRPr lang="en-US"/>
        </a:p>
      </dgm:t>
    </dgm:pt>
    <dgm:pt modelId="{D6015707-0EB2-4345-9CB2-DD7689B62431}" type="sibTrans" cxnId="{E2B83048-24ED-47A4-8EC6-4BD429ED011C}">
      <dgm:prSet/>
      <dgm:spPr/>
      <dgm:t>
        <a:bodyPr/>
        <a:lstStyle/>
        <a:p>
          <a:endParaRPr lang="en-US"/>
        </a:p>
      </dgm:t>
    </dgm:pt>
    <dgm:pt modelId="{F7E608A0-98E8-4B4B-B523-ED620DDDB114}" type="pres">
      <dgm:prSet presAssocID="{8DD9AC87-8DBA-4211-9643-0780D2A3A9B2}" presName="vert0" presStyleCnt="0">
        <dgm:presLayoutVars>
          <dgm:dir/>
          <dgm:animOne val="branch"/>
          <dgm:animLvl val="lvl"/>
        </dgm:presLayoutVars>
      </dgm:prSet>
      <dgm:spPr/>
    </dgm:pt>
    <dgm:pt modelId="{F6A7FDEB-BF82-43D7-AAD7-C1025E881EAB}" type="pres">
      <dgm:prSet presAssocID="{28EE3DAF-2465-4BE7-BA4D-5658EF2EE289}" presName="thickLine" presStyleLbl="alignNode1" presStyleIdx="0" presStyleCnt="4"/>
      <dgm:spPr/>
    </dgm:pt>
    <dgm:pt modelId="{D00908B8-7C9F-45DF-AE6D-C0E9BB79F7C1}" type="pres">
      <dgm:prSet presAssocID="{28EE3DAF-2465-4BE7-BA4D-5658EF2EE289}" presName="horz1" presStyleCnt="0"/>
      <dgm:spPr/>
    </dgm:pt>
    <dgm:pt modelId="{49357BEC-C3A4-4D0C-852B-01D3F7CB4AA3}" type="pres">
      <dgm:prSet presAssocID="{28EE3DAF-2465-4BE7-BA4D-5658EF2EE289}" presName="tx1" presStyleLbl="revTx" presStyleIdx="0" presStyleCnt="4"/>
      <dgm:spPr/>
    </dgm:pt>
    <dgm:pt modelId="{543D8B97-5A7D-4F8E-BC6B-0323B81019E0}" type="pres">
      <dgm:prSet presAssocID="{28EE3DAF-2465-4BE7-BA4D-5658EF2EE289}" presName="vert1" presStyleCnt="0"/>
      <dgm:spPr/>
    </dgm:pt>
    <dgm:pt modelId="{B71F91B0-F37A-4DAC-A74F-741236E90E03}" type="pres">
      <dgm:prSet presAssocID="{AA64B995-530F-42B8-A38E-B6DEEFB2852A}" presName="thickLine" presStyleLbl="alignNode1" presStyleIdx="1" presStyleCnt="4"/>
      <dgm:spPr/>
    </dgm:pt>
    <dgm:pt modelId="{2D056D41-8846-4556-9FA0-5CA61A8BBFFC}" type="pres">
      <dgm:prSet presAssocID="{AA64B995-530F-42B8-A38E-B6DEEFB2852A}" presName="horz1" presStyleCnt="0"/>
      <dgm:spPr/>
    </dgm:pt>
    <dgm:pt modelId="{DA52AA69-58F8-48B0-BB75-458979866F77}" type="pres">
      <dgm:prSet presAssocID="{AA64B995-530F-42B8-A38E-B6DEEFB2852A}" presName="tx1" presStyleLbl="revTx" presStyleIdx="1" presStyleCnt="4"/>
      <dgm:spPr/>
    </dgm:pt>
    <dgm:pt modelId="{AA9A8C76-EC44-455B-83FF-22D5611F23ED}" type="pres">
      <dgm:prSet presAssocID="{AA64B995-530F-42B8-A38E-B6DEEFB2852A}" presName="vert1" presStyleCnt="0"/>
      <dgm:spPr/>
    </dgm:pt>
    <dgm:pt modelId="{5BB2D5C6-ED6E-4975-BB38-690B240CAE99}" type="pres">
      <dgm:prSet presAssocID="{24C80DF1-2176-4C6C-AA36-E4ACE5E7EDC9}" presName="thickLine" presStyleLbl="alignNode1" presStyleIdx="2" presStyleCnt="4"/>
      <dgm:spPr/>
    </dgm:pt>
    <dgm:pt modelId="{1CA3EEC3-4DD3-48C7-ABA3-27C487086F07}" type="pres">
      <dgm:prSet presAssocID="{24C80DF1-2176-4C6C-AA36-E4ACE5E7EDC9}" presName="horz1" presStyleCnt="0"/>
      <dgm:spPr/>
    </dgm:pt>
    <dgm:pt modelId="{F5AFDD08-E19F-43D4-857C-8C6AF779D600}" type="pres">
      <dgm:prSet presAssocID="{24C80DF1-2176-4C6C-AA36-E4ACE5E7EDC9}" presName="tx1" presStyleLbl="revTx" presStyleIdx="2" presStyleCnt="4"/>
      <dgm:spPr/>
    </dgm:pt>
    <dgm:pt modelId="{2AD748E6-8185-4326-B745-D44E1DFBEFD0}" type="pres">
      <dgm:prSet presAssocID="{24C80DF1-2176-4C6C-AA36-E4ACE5E7EDC9}" presName="vert1" presStyleCnt="0"/>
      <dgm:spPr/>
    </dgm:pt>
    <dgm:pt modelId="{D0A3D29E-FDB0-4B1C-8FAA-BBB3DA58FBD5}" type="pres">
      <dgm:prSet presAssocID="{041BD4A1-CC70-4B31-A7C5-908158F438A2}" presName="thickLine" presStyleLbl="alignNode1" presStyleIdx="3" presStyleCnt="4"/>
      <dgm:spPr/>
    </dgm:pt>
    <dgm:pt modelId="{62794C98-A156-41E1-A7D2-394AFF52382A}" type="pres">
      <dgm:prSet presAssocID="{041BD4A1-CC70-4B31-A7C5-908158F438A2}" presName="horz1" presStyleCnt="0"/>
      <dgm:spPr/>
    </dgm:pt>
    <dgm:pt modelId="{CAD20771-C86C-40E9-855D-A6A7A71273A7}" type="pres">
      <dgm:prSet presAssocID="{041BD4A1-CC70-4B31-A7C5-908158F438A2}" presName="tx1" presStyleLbl="revTx" presStyleIdx="3" presStyleCnt="4" custScaleY="150492"/>
      <dgm:spPr/>
    </dgm:pt>
    <dgm:pt modelId="{5E61950F-3CFE-429C-A3E0-303802FBCB20}" type="pres">
      <dgm:prSet presAssocID="{041BD4A1-CC70-4B31-A7C5-908158F438A2}" presName="vert1" presStyleCnt="0"/>
      <dgm:spPr/>
    </dgm:pt>
  </dgm:ptLst>
  <dgm:cxnLst>
    <dgm:cxn modelId="{B7DBEF05-885D-46E3-8640-D54407135282}" srcId="{8DD9AC87-8DBA-4211-9643-0780D2A3A9B2}" destId="{24C80DF1-2176-4C6C-AA36-E4ACE5E7EDC9}" srcOrd="2" destOrd="0" parTransId="{18F7314D-BD01-4366-B506-B4B528330A65}" sibTransId="{FC5A9151-4A22-47A5-96A1-D84F4C9573A1}"/>
    <dgm:cxn modelId="{46687F0A-CDDC-447F-ADA8-C2F941B3FB39}" type="presOf" srcId="{AA64B995-530F-42B8-A38E-B6DEEFB2852A}" destId="{DA52AA69-58F8-48B0-BB75-458979866F77}" srcOrd="0" destOrd="0" presId="urn:microsoft.com/office/officeart/2008/layout/LinedList"/>
    <dgm:cxn modelId="{35143A17-A93A-4BE5-A7F0-06892090508F}" type="presOf" srcId="{8DD9AC87-8DBA-4211-9643-0780D2A3A9B2}" destId="{F7E608A0-98E8-4B4B-B523-ED620DDDB114}" srcOrd="0" destOrd="0" presId="urn:microsoft.com/office/officeart/2008/layout/LinedList"/>
    <dgm:cxn modelId="{5C8F161A-056D-4A3F-8B61-E57EF503FA48}" type="presOf" srcId="{041BD4A1-CC70-4B31-A7C5-908158F438A2}" destId="{CAD20771-C86C-40E9-855D-A6A7A71273A7}" srcOrd="0" destOrd="0" presId="urn:microsoft.com/office/officeart/2008/layout/LinedList"/>
    <dgm:cxn modelId="{CE45AC31-04D0-42F6-8DE4-4126F745424A}" srcId="{8DD9AC87-8DBA-4211-9643-0780D2A3A9B2}" destId="{28EE3DAF-2465-4BE7-BA4D-5658EF2EE289}" srcOrd="0" destOrd="0" parTransId="{6CFFDF1F-4984-42C5-9B43-C84C73E32924}" sibTransId="{13664372-6FDD-43E5-82EB-548B43439322}"/>
    <dgm:cxn modelId="{E2B83048-24ED-47A4-8EC6-4BD429ED011C}" srcId="{8DD9AC87-8DBA-4211-9643-0780D2A3A9B2}" destId="{041BD4A1-CC70-4B31-A7C5-908158F438A2}" srcOrd="3" destOrd="0" parTransId="{04FF5681-AEE2-459D-9D58-1EB2BA528A26}" sibTransId="{D6015707-0EB2-4345-9CB2-DD7689B62431}"/>
    <dgm:cxn modelId="{EA056872-7160-4F59-83CE-3B195AE337AC}" srcId="{8DD9AC87-8DBA-4211-9643-0780D2A3A9B2}" destId="{AA64B995-530F-42B8-A38E-B6DEEFB2852A}" srcOrd="1" destOrd="0" parTransId="{A3AF42E1-9C51-46CA-ACC1-E8F957804C90}" sibTransId="{D6BAE94D-04D7-4B59-9AA7-1296A7D07408}"/>
    <dgm:cxn modelId="{F0E59EB5-3D0C-4BF4-AE83-C327873156F8}" type="presOf" srcId="{28EE3DAF-2465-4BE7-BA4D-5658EF2EE289}" destId="{49357BEC-C3A4-4D0C-852B-01D3F7CB4AA3}" srcOrd="0" destOrd="0" presId="urn:microsoft.com/office/officeart/2008/layout/LinedList"/>
    <dgm:cxn modelId="{031C83C6-D8E0-4AF9-87CC-E836D49EA51E}" type="presOf" srcId="{24C80DF1-2176-4C6C-AA36-E4ACE5E7EDC9}" destId="{F5AFDD08-E19F-43D4-857C-8C6AF779D600}" srcOrd="0" destOrd="0" presId="urn:microsoft.com/office/officeart/2008/layout/LinedList"/>
    <dgm:cxn modelId="{2DE73EE3-6877-4BF3-BCB5-EF88546F8469}" type="presParOf" srcId="{F7E608A0-98E8-4B4B-B523-ED620DDDB114}" destId="{F6A7FDEB-BF82-43D7-AAD7-C1025E881EAB}" srcOrd="0" destOrd="0" presId="urn:microsoft.com/office/officeart/2008/layout/LinedList"/>
    <dgm:cxn modelId="{FE507CC5-FD3D-46B7-B487-0FFCB3E64849}" type="presParOf" srcId="{F7E608A0-98E8-4B4B-B523-ED620DDDB114}" destId="{D00908B8-7C9F-45DF-AE6D-C0E9BB79F7C1}" srcOrd="1" destOrd="0" presId="urn:microsoft.com/office/officeart/2008/layout/LinedList"/>
    <dgm:cxn modelId="{B5DB4E38-1BA2-43A5-A3CB-19F8F6428CDB}" type="presParOf" srcId="{D00908B8-7C9F-45DF-AE6D-C0E9BB79F7C1}" destId="{49357BEC-C3A4-4D0C-852B-01D3F7CB4AA3}" srcOrd="0" destOrd="0" presId="urn:microsoft.com/office/officeart/2008/layout/LinedList"/>
    <dgm:cxn modelId="{ECAD2C81-830A-4714-A654-187705477F13}" type="presParOf" srcId="{D00908B8-7C9F-45DF-AE6D-C0E9BB79F7C1}" destId="{543D8B97-5A7D-4F8E-BC6B-0323B81019E0}" srcOrd="1" destOrd="0" presId="urn:microsoft.com/office/officeart/2008/layout/LinedList"/>
    <dgm:cxn modelId="{3EABABB3-FF00-4C3A-B9E7-DD2AC2DE1A4D}" type="presParOf" srcId="{F7E608A0-98E8-4B4B-B523-ED620DDDB114}" destId="{B71F91B0-F37A-4DAC-A74F-741236E90E03}" srcOrd="2" destOrd="0" presId="urn:microsoft.com/office/officeart/2008/layout/LinedList"/>
    <dgm:cxn modelId="{0087F95C-FF15-42A5-8ED2-B41E546BF2A5}" type="presParOf" srcId="{F7E608A0-98E8-4B4B-B523-ED620DDDB114}" destId="{2D056D41-8846-4556-9FA0-5CA61A8BBFFC}" srcOrd="3" destOrd="0" presId="urn:microsoft.com/office/officeart/2008/layout/LinedList"/>
    <dgm:cxn modelId="{0870BE1D-3FDC-4D90-AACE-37D24EA8289B}" type="presParOf" srcId="{2D056D41-8846-4556-9FA0-5CA61A8BBFFC}" destId="{DA52AA69-58F8-48B0-BB75-458979866F77}" srcOrd="0" destOrd="0" presId="urn:microsoft.com/office/officeart/2008/layout/LinedList"/>
    <dgm:cxn modelId="{15591C4E-93E6-4D94-87F2-AEE0EBBE4BF3}" type="presParOf" srcId="{2D056D41-8846-4556-9FA0-5CA61A8BBFFC}" destId="{AA9A8C76-EC44-455B-83FF-22D5611F23ED}" srcOrd="1" destOrd="0" presId="urn:microsoft.com/office/officeart/2008/layout/LinedList"/>
    <dgm:cxn modelId="{62A7BB2F-D7D9-44CA-B008-82B750372235}" type="presParOf" srcId="{F7E608A0-98E8-4B4B-B523-ED620DDDB114}" destId="{5BB2D5C6-ED6E-4975-BB38-690B240CAE99}" srcOrd="4" destOrd="0" presId="urn:microsoft.com/office/officeart/2008/layout/LinedList"/>
    <dgm:cxn modelId="{BD834C2C-6014-48E8-B26F-314AA0C18099}" type="presParOf" srcId="{F7E608A0-98E8-4B4B-B523-ED620DDDB114}" destId="{1CA3EEC3-4DD3-48C7-ABA3-27C487086F07}" srcOrd="5" destOrd="0" presId="urn:microsoft.com/office/officeart/2008/layout/LinedList"/>
    <dgm:cxn modelId="{9624697E-6724-4F78-87F6-BFFB08F1488C}" type="presParOf" srcId="{1CA3EEC3-4DD3-48C7-ABA3-27C487086F07}" destId="{F5AFDD08-E19F-43D4-857C-8C6AF779D600}" srcOrd="0" destOrd="0" presId="urn:microsoft.com/office/officeart/2008/layout/LinedList"/>
    <dgm:cxn modelId="{72058437-B8B0-48EF-A914-E3783F3172B3}" type="presParOf" srcId="{1CA3EEC3-4DD3-48C7-ABA3-27C487086F07}" destId="{2AD748E6-8185-4326-B745-D44E1DFBEFD0}" srcOrd="1" destOrd="0" presId="urn:microsoft.com/office/officeart/2008/layout/LinedList"/>
    <dgm:cxn modelId="{A1310B9C-91E3-4DCE-889D-7259E027E53A}" type="presParOf" srcId="{F7E608A0-98E8-4B4B-B523-ED620DDDB114}" destId="{D0A3D29E-FDB0-4B1C-8FAA-BBB3DA58FBD5}" srcOrd="6" destOrd="0" presId="urn:microsoft.com/office/officeart/2008/layout/LinedList"/>
    <dgm:cxn modelId="{BBCC4827-552B-4142-ACCA-D34E040FF581}" type="presParOf" srcId="{F7E608A0-98E8-4B4B-B523-ED620DDDB114}" destId="{62794C98-A156-41E1-A7D2-394AFF52382A}" srcOrd="7" destOrd="0" presId="urn:microsoft.com/office/officeart/2008/layout/LinedList"/>
    <dgm:cxn modelId="{34188F1F-05BB-449C-A397-E81A2BE6130A}" type="presParOf" srcId="{62794C98-A156-41E1-A7D2-394AFF52382A}" destId="{CAD20771-C86C-40E9-855D-A6A7A71273A7}" srcOrd="0" destOrd="0" presId="urn:microsoft.com/office/officeart/2008/layout/LinedList"/>
    <dgm:cxn modelId="{B3FAC612-839C-46BA-BCDB-75D704120A63}" type="presParOf" srcId="{62794C98-A156-41E1-A7D2-394AFF52382A}" destId="{5E61950F-3CFE-429C-A3E0-303802FBCB2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8F9E6-E9AA-4FD2-9892-8BC0170C92FF}">
      <dsp:nvSpPr>
        <dsp:cNvPr id="0" name=""/>
        <dsp:cNvSpPr/>
      </dsp:nvSpPr>
      <dsp:spPr>
        <a:xfrm>
          <a:off x="0" y="4936"/>
          <a:ext cx="6263640" cy="5516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Chronic Stress (Job, Family, Financial)</a:t>
          </a:r>
        </a:p>
      </dsp:txBody>
      <dsp:txXfrm>
        <a:off x="26930" y="31866"/>
        <a:ext cx="6209780" cy="497795"/>
      </dsp:txXfrm>
    </dsp:sp>
    <dsp:sp modelId="{8BF17220-BFA7-4EA8-BC80-DC05A2C00012}">
      <dsp:nvSpPr>
        <dsp:cNvPr id="0" name=""/>
        <dsp:cNvSpPr/>
      </dsp:nvSpPr>
      <dsp:spPr>
        <a:xfrm>
          <a:off x="0" y="622831"/>
          <a:ext cx="6263640" cy="551655"/>
        </a:xfrm>
        <a:prstGeom prst="roundRec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World Affairs</a:t>
          </a:r>
        </a:p>
      </dsp:txBody>
      <dsp:txXfrm>
        <a:off x="26930" y="649761"/>
        <a:ext cx="6209780" cy="497795"/>
      </dsp:txXfrm>
    </dsp:sp>
    <dsp:sp modelId="{19E9132D-2BE5-40F8-B0CC-DBD5F7E99854}">
      <dsp:nvSpPr>
        <dsp:cNvPr id="0" name=""/>
        <dsp:cNvSpPr/>
      </dsp:nvSpPr>
      <dsp:spPr>
        <a:xfrm>
          <a:off x="0" y="1240726"/>
          <a:ext cx="6263640" cy="55165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Inadequate Exercise</a:t>
          </a:r>
        </a:p>
      </dsp:txBody>
      <dsp:txXfrm>
        <a:off x="26930" y="1267656"/>
        <a:ext cx="6209780" cy="497795"/>
      </dsp:txXfrm>
    </dsp:sp>
    <dsp:sp modelId="{6CE0CD52-2BF8-45A9-8F54-BDE0A0BB47A1}">
      <dsp:nvSpPr>
        <dsp:cNvPr id="0" name=""/>
        <dsp:cNvSpPr/>
      </dsp:nvSpPr>
      <dsp:spPr>
        <a:xfrm>
          <a:off x="0" y="1858621"/>
          <a:ext cx="6263640" cy="551655"/>
        </a:xfrm>
        <a:prstGeom prst="roundRect">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Diabetes, Cardiovascular Disease, Cancer</a:t>
          </a:r>
        </a:p>
      </dsp:txBody>
      <dsp:txXfrm>
        <a:off x="26930" y="1885551"/>
        <a:ext cx="6209780" cy="497795"/>
      </dsp:txXfrm>
    </dsp:sp>
    <dsp:sp modelId="{A9AD5CB8-084C-4014-B8AF-B1B7D1A5D673}">
      <dsp:nvSpPr>
        <dsp:cNvPr id="0" name=""/>
        <dsp:cNvSpPr/>
      </dsp:nvSpPr>
      <dsp:spPr>
        <a:xfrm>
          <a:off x="0" y="2476516"/>
          <a:ext cx="6263640" cy="55165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Anemia</a:t>
          </a:r>
        </a:p>
      </dsp:txBody>
      <dsp:txXfrm>
        <a:off x="26930" y="2503446"/>
        <a:ext cx="6209780" cy="497795"/>
      </dsp:txXfrm>
    </dsp:sp>
    <dsp:sp modelId="{2DB2B842-7FEE-45FE-B6E4-6DDA8215619F}">
      <dsp:nvSpPr>
        <dsp:cNvPr id="0" name=""/>
        <dsp:cNvSpPr/>
      </dsp:nvSpPr>
      <dsp:spPr>
        <a:xfrm>
          <a:off x="0" y="3094411"/>
          <a:ext cx="6263640" cy="551655"/>
        </a:xfrm>
        <a:prstGeom prst="roundRec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B12 Deficiency (B Vitamin Deficiency)</a:t>
          </a:r>
        </a:p>
      </dsp:txBody>
      <dsp:txXfrm>
        <a:off x="26930" y="3121341"/>
        <a:ext cx="6209780" cy="497795"/>
      </dsp:txXfrm>
    </dsp:sp>
    <dsp:sp modelId="{BCE4347C-1CAE-4538-BBB2-3A657573B36E}">
      <dsp:nvSpPr>
        <dsp:cNvPr id="0" name=""/>
        <dsp:cNvSpPr/>
      </dsp:nvSpPr>
      <dsp:spPr>
        <a:xfrm>
          <a:off x="0" y="3712306"/>
          <a:ext cx="6263640" cy="55165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Vitamin D Deficiency</a:t>
          </a:r>
        </a:p>
      </dsp:txBody>
      <dsp:txXfrm>
        <a:off x="26930" y="3739236"/>
        <a:ext cx="6209780" cy="497795"/>
      </dsp:txXfrm>
    </dsp:sp>
    <dsp:sp modelId="{E4A83EC2-D8A8-4DF3-B292-132116496818}">
      <dsp:nvSpPr>
        <dsp:cNvPr id="0" name=""/>
        <dsp:cNvSpPr/>
      </dsp:nvSpPr>
      <dsp:spPr>
        <a:xfrm>
          <a:off x="0" y="4330201"/>
          <a:ext cx="6263640" cy="551655"/>
        </a:xfrm>
        <a:prstGeom prst="roundRec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Insomnia, poor sleep </a:t>
          </a:r>
        </a:p>
      </dsp:txBody>
      <dsp:txXfrm>
        <a:off x="26930" y="4357131"/>
        <a:ext cx="6209780" cy="497795"/>
      </dsp:txXfrm>
    </dsp:sp>
    <dsp:sp modelId="{1E04FB45-851D-4617-ACD0-51A8E7E13422}">
      <dsp:nvSpPr>
        <dsp:cNvPr id="0" name=""/>
        <dsp:cNvSpPr/>
      </dsp:nvSpPr>
      <dsp:spPr>
        <a:xfrm>
          <a:off x="0" y="4948096"/>
          <a:ext cx="6263640" cy="55165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Digestive diseases</a:t>
          </a:r>
        </a:p>
      </dsp:txBody>
      <dsp:txXfrm>
        <a:off x="26930" y="4975026"/>
        <a:ext cx="6209780" cy="497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0A26A-BF00-4CB5-8B1B-6B1524EF1B77}">
      <dsp:nvSpPr>
        <dsp:cNvPr id="0" name=""/>
        <dsp:cNvSpPr/>
      </dsp:nvSpPr>
      <dsp:spPr>
        <a:xfrm>
          <a:off x="0" y="25408"/>
          <a:ext cx="6805921" cy="1174753"/>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Skin </a:t>
          </a:r>
          <a:r>
            <a:rPr lang="en-US" sz="2100" kern="1200" dirty="0"/>
            <a:t>– Sweating, skin brushing, hydrotherapy, dead sea salt baths</a:t>
          </a:r>
        </a:p>
      </dsp:txBody>
      <dsp:txXfrm>
        <a:off x="57347" y="82755"/>
        <a:ext cx="6691227" cy="1060059"/>
      </dsp:txXfrm>
    </dsp:sp>
    <dsp:sp modelId="{559BE275-ED71-4732-816F-6F8277C4FB1A}">
      <dsp:nvSpPr>
        <dsp:cNvPr id="0" name=""/>
        <dsp:cNvSpPr/>
      </dsp:nvSpPr>
      <dsp:spPr>
        <a:xfrm>
          <a:off x="0" y="1260641"/>
          <a:ext cx="6805921" cy="1174753"/>
        </a:xfrm>
        <a:prstGeom prst="round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Bowels</a:t>
          </a:r>
          <a:r>
            <a:rPr lang="en-US" sz="2100" kern="1200"/>
            <a:t> – Adequate fiber, diversity of whole foods, probiotics</a:t>
          </a:r>
        </a:p>
      </dsp:txBody>
      <dsp:txXfrm>
        <a:off x="57347" y="1317988"/>
        <a:ext cx="6691227" cy="1060059"/>
      </dsp:txXfrm>
    </dsp:sp>
    <dsp:sp modelId="{3142D812-F046-4853-8C33-444154E63A81}">
      <dsp:nvSpPr>
        <dsp:cNvPr id="0" name=""/>
        <dsp:cNvSpPr/>
      </dsp:nvSpPr>
      <dsp:spPr>
        <a:xfrm>
          <a:off x="0" y="2495874"/>
          <a:ext cx="6805921" cy="1174753"/>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Lungs </a:t>
          </a:r>
          <a:r>
            <a:rPr lang="en-US" sz="2100" kern="1200"/>
            <a:t>– Fresh air, deep breathing / meditation</a:t>
          </a:r>
        </a:p>
      </dsp:txBody>
      <dsp:txXfrm>
        <a:off x="57347" y="2553221"/>
        <a:ext cx="6691227" cy="1060059"/>
      </dsp:txXfrm>
    </dsp:sp>
    <dsp:sp modelId="{BB4B13B9-9347-4026-93C2-64A1874D428C}">
      <dsp:nvSpPr>
        <dsp:cNvPr id="0" name=""/>
        <dsp:cNvSpPr/>
      </dsp:nvSpPr>
      <dsp:spPr>
        <a:xfrm>
          <a:off x="0" y="3731107"/>
          <a:ext cx="6805921" cy="1174753"/>
        </a:xfrm>
        <a:prstGeom prst="round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Urinary</a:t>
          </a:r>
          <a:r>
            <a:rPr lang="en-US" sz="2100" kern="1200"/>
            <a:t> – Fresh water, healthy cardiovascular function</a:t>
          </a:r>
        </a:p>
      </dsp:txBody>
      <dsp:txXfrm>
        <a:off x="57347" y="3788454"/>
        <a:ext cx="6691227" cy="1060059"/>
      </dsp:txXfrm>
    </dsp:sp>
    <dsp:sp modelId="{B9CCEFAA-9AC4-4BC6-A599-532B63D301AB}">
      <dsp:nvSpPr>
        <dsp:cNvPr id="0" name=""/>
        <dsp:cNvSpPr/>
      </dsp:nvSpPr>
      <dsp:spPr>
        <a:xfrm>
          <a:off x="0" y="4966340"/>
          <a:ext cx="6805921" cy="1174753"/>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Liver </a:t>
          </a:r>
          <a:r>
            <a:rPr lang="en-US" sz="2100" kern="1200"/>
            <a:t>– Decrease or eliminate alcohol, watch for medications that can affect the liver (Tylenol), decrease toxin exposure (organics as able)</a:t>
          </a:r>
        </a:p>
      </dsp:txBody>
      <dsp:txXfrm>
        <a:off x="57347" y="5023687"/>
        <a:ext cx="6691227" cy="10600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7FDEB-BF82-43D7-AAD7-C1025E881EAB}">
      <dsp:nvSpPr>
        <dsp:cNvPr id="0" name=""/>
        <dsp:cNvSpPr/>
      </dsp:nvSpPr>
      <dsp:spPr>
        <a:xfrm>
          <a:off x="0" y="684"/>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9357BEC-C3A4-4D0C-852B-01D3F7CB4AA3}">
      <dsp:nvSpPr>
        <dsp:cNvPr id="0" name=""/>
        <dsp:cNvSpPr/>
      </dsp:nvSpPr>
      <dsp:spPr>
        <a:xfrm>
          <a:off x="0" y="684"/>
          <a:ext cx="6666833" cy="1210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Supplements cannot replace healthy lifestyle decisions including healthy foods, exercise, sleep, or other forms of nourishment, such as healthy relationships and community</a:t>
          </a:r>
        </a:p>
      </dsp:txBody>
      <dsp:txXfrm>
        <a:off x="0" y="684"/>
        <a:ext cx="6666833" cy="1210354"/>
      </dsp:txXfrm>
    </dsp:sp>
    <dsp:sp modelId="{B71F91B0-F37A-4DAC-A74F-741236E90E03}">
      <dsp:nvSpPr>
        <dsp:cNvPr id="0" name=""/>
        <dsp:cNvSpPr/>
      </dsp:nvSpPr>
      <dsp:spPr>
        <a:xfrm>
          <a:off x="0" y="1211039"/>
          <a:ext cx="6666833" cy="0"/>
        </a:xfrm>
        <a:prstGeom prst="line">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A52AA69-58F8-48B0-BB75-458979866F77}">
      <dsp:nvSpPr>
        <dsp:cNvPr id="0" name=""/>
        <dsp:cNvSpPr/>
      </dsp:nvSpPr>
      <dsp:spPr>
        <a:xfrm>
          <a:off x="0" y="1211039"/>
          <a:ext cx="6666833" cy="1210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Supplements can assist in recovery within those areas in moderation</a:t>
          </a:r>
        </a:p>
      </dsp:txBody>
      <dsp:txXfrm>
        <a:off x="0" y="1211039"/>
        <a:ext cx="6666833" cy="1210354"/>
      </dsp:txXfrm>
    </dsp:sp>
    <dsp:sp modelId="{5BB2D5C6-ED6E-4975-BB38-690B240CAE99}">
      <dsp:nvSpPr>
        <dsp:cNvPr id="0" name=""/>
        <dsp:cNvSpPr/>
      </dsp:nvSpPr>
      <dsp:spPr>
        <a:xfrm>
          <a:off x="0" y="2421393"/>
          <a:ext cx="6666833" cy="0"/>
        </a:xfrm>
        <a:prstGeom prst="line">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5AFDD08-E19F-43D4-857C-8C6AF779D600}">
      <dsp:nvSpPr>
        <dsp:cNvPr id="0" name=""/>
        <dsp:cNvSpPr/>
      </dsp:nvSpPr>
      <dsp:spPr>
        <a:xfrm>
          <a:off x="0" y="2421393"/>
          <a:ext cx="6666833" cy="1210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Supplement quality varies considerably </a:t>
          </a:r>
        </a:p>
      </dsp:txBody>
      <dsp:txXfrm>
        <a:off x="0" y="2421393"/>
        <a:ext cx="6666833" cy="1210354"/>
      </dsp:txXfrm>
    </dsp:sp>
    <dsp:sp modelId="{D0A3D29E-FDB0-4B1C-8FAA-BBB3DA58FBD5}">
      <dsp:nvSpPr>
        <dsp:cNvPr id="0" name=""/>
        <dsp:cNvSpPr/>
      </dsp:nvSpPr>
      <dsp:spPr>
        <a:xfrm>
          <a:off x="0" y="3631748"/>
          <a:ext cx="6666833"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AD20771-C86C-40E9-855D-A6A7A71273A7}">
      <dsp:nvSpPr>
        <dsp:cNvPr id="0" name=""/>
        <dsp:cNvSpPr/>
      </dsp:nvSpPr>
      <dsp:spPr>
        <a:xfrm>
          <a:off x="0" y="3631748"/>
          <a:ext cx="6660322" cy="1821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Talk with your Doctor or Health Care Provider about their recommendations </a:t>
          </a:r>
        </a:p>
      </dsp:txBody>
      <dsp:txXfrm>
        <a:off x="0" y="3631748"/>
        <a:ext cx="6660322" cy="18214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378A9-1BB8-7D1C-76A2-F86DE5C91D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BCC9E5-1332-0184-0183-BAA529DC34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3C0EB8-1393-4D5C-93DF-E29127394CAA}"/>
              </a:ext>
            </a:extLst>
          </p:cNvPr>
          <p:cNvSpPr>
            <a:spLocks noGrp="1"/>
          </p:cNvSpPr>
          <p:nvPr>
            <p:ph type="dt" sz="half" idx="10"/>
          </p:nvPr>
        </p:nvSpPr>
        <p:spPr/>
        <p:txBody>
          <a:bodyPr/>
          <a:lstStyle/>
          <a:p>
            <a:fld id="{E34EAD62-0604-443B-9765-E5D5F508A951}" type="datetimeFigureOut">
              <a:rPr lang="en-US" smtClean="0"/>
              <a:t>12/28/2022</a:t>
            </a:fld>
            <a:endParaRPr lang="en-US"/>
          </a:p>
        </p:txBody>
      </p:sp>
      <p:sp>
        <p:nvSpPr>
          <p:cNvPr id="5" name="Footer Placeholder 4">
            <a:extLst>
              <a:ext uri="{FF2B5EF4-FFF2-40B4-BE49-F238E27FC236}">
                <a16:creationId xmlns:a16="http://schemas.microsoft.com/office/drawing/2014/main" id="{F00AAA99-593A-0583-3ACD-8A80B8DAF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4B1AF-B40F-0EF8-285F-FE6B18169D77}"/>
              </a:ext>
            </a:extLst>
          </p:cNvPr>
          <p:cNvSpPr>
            <a:spLocks noGrp="1"/>
          </p:cNvSpPr>
          <p:nvPr>
            <p:ph type="sldNum" sz="quarter" idx="12"/>
          </p:nvPr>
        </p:nvSpPr>
        <p:spPr/>
        <p:txBody>
          <a:bodyPr/>
          <a:lstStyle/>
          <a:p>
            <a:fld id="{25518065-0D48-4734-BEF5-9B987F22C0AC}" type="slidenum">
              <a:rPr lang="en-US" smtClean="0"/>
              <a:t>‹#›</a:t>
            </a:fld>
            <a:endParaRPr lang="en-US"/>
          </a:p>
        </p:txBody>
      </p:sp>
    </p:spTree>
    <p:extLst>
      <p:ext uri="{BB962C8B-B14F-4D97-AF65-F5344CB8AC3E}">
        <p14:creationId xmlns:p14="http://schemas.microsoft.com/office/powerpoint/2010/main" val="3660115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7BF8A-6133-B127-5564-A6D1EA3682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A6F99A-DAEE-34C8-CE0A-F34634B6C5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E612D-251D-8C68-CD18-9167CE46A608}"/>
              </a:ext>
            </a:extLst>
          </p:cNvPr>
          <p:cNvSpPr>
            <a:spLocks noGrp="1"/>
          </p:cNvSpPr>
          <p:nvPr>
            <p:ph type="dt" sz="half" idx="10"/>
          </p:nvPr>
        </p:nvSpPr>
        <p:spPr/>
        <p:txBody>
          <a:bodyPr/>
          <a:lstStyle/>
          <a:p>
            <a:fld id="{E34EAD62-0604-443B-9765-E5D5F508A951}" type="datetimeFigureOut">
              <a:rPr lang="en-US" smtClean="0"/>
              <a:t>12/28/2022</a:t>
            </a:fld>
            <a:endParaRPr lang="en-US"/>
          </a:p>
        </p:txBody>
      </p:sp>
      <p:sp>
        <p:nvSpPr>
          <p:cNvPr id="5" name="Footer Placeholder 4">
            <a:extLst>
              <a:ext uri="{FF2B5EF4-FFF2-40B4-BE49-F238E27FC236}">
                <a16:creationId xmlns:a16="http://schemas.microsoft.com/office/drawing/2014/main" id="{F376C064-941C-30F0-9B0D-BB22C7E2C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3CC9A-84FD-49DE-ACE8-E96CD86FFE00}"/>
              </a:ext>
            </a:extLst>
          </p:cNvPr>
          <p:cNvSpPr>
            <a:spLocks noGrp="1"/>
          </p:cNvSpPr>
          <p:nvPr>
            <p:ph type="sldNum" sz="quarter" idx="12"/>
          </p:nvPr>
        </p:nvSpPr>
        <p:spPr/>
        <p:txBody>
          <a:bodyPr/>
          <a:lstStyle/>
          <a:p>
            <a:fld id="{25518065-0D48-4734-BEF5-9B987F22C0AC}" type="slidenum">
              <a:rPr lang="en-US" smtClean="0"/>
              <a:t>‹#›</a:t>
            </a:fld>
            <a:endParaRPr lang="en-US"/>
          </a:p>
        </p:txBody>
      </p:sp>
    </p:spTree>
    <p:extLst>
      <p:ext uri="{BB962C8B-B14F-4D97-AF65-F5344CB8AC3E}">
        <p14:creationId xmlns:p14="http://schemas.microsoft.com/office/powerpoint/2010/main" val="3573321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54597B-C9B0-C74A-8C5C-2995D0FF57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D31615-B6C1-AFCE-F735-CD29FD9CE2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49B16-B201-58BF-E138-ABD8A8820EC8}"/>
              </a:ext>
            </a:extLst>
          </p:cNvPr>
          <p:cNvSpPr>
            <a:spLocks noGrp="1"/>
          </p:cNvSpPr>
          <p:nvPr>
            <p:ph type="dt" sz="half" idx="10"/>
          </p:nvPr>
        </p:nvSpPr>
        <p:spPr/>
        <p:txBody>
          <a:bodyPr/>
          <a:lstStyle/>
          <a:p>
            <a:fld id="{E34EAD62-0604-443B-9765-E5D5F508A951}" type="datetimeFigureOut">
              <a:rPr lang="en-US" smtClean="0"/>
              <a:t>12/28/2022</a:t>
            </a:fld>
            <a:endParaRPr lang="en-US"/>
          </a:p>
        </p:txBody>
      </p:sp>
      <p:sp>
        <p:nvSpPr>
          <p:cNvPr id="5" name="Footer Placeholder 4">
            <a:extLst>
              <a:ext uri="{FF2B5EF4-FFF2-40B4-BE49-F238E27FC236}">
                <a16:creationId xmlns:a16="http://schemas.microsoft.com/office/drawing/2014/main" id="{A92FA52A-39CC-7029-989C-2BDEF4C46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1BFA6-8C4E-EE96-C3E3-32474270364C}"/>
              </a:ext>
            </a:extLst>
          </p:cNvPr>
          <p:cNvSpPr>
            <a:spLocks noGrp="1"/>
          </p:cNvSpPr>
          <p:nvPr>
            <p:ph type="sldNum" sz="quarter" idx="12"/>
          </p:nvPr>
        </p:nvSpPr>
        <p:spPr/>
        <p:txBody>
          <a:bodyPr/>
          <a:lstStyle/>
          <a:p>
            <a:fld id="{25518065-0D48-4734-BEF5-9B987F22C0AC}" type="slidenum">
              <a:rPr lang="en-US" smtClean="0"/>
              <a:t>‹#›</a:t>
            </a:fld>
            <a:endParaRPr lang="en-US"/>
          </a:p>
        </p:txBody>
      </p:sp>
    </p:spTree>
    <p:extLst>
      <p:ext uri="{BB962C8B-B14F-4D97-AF65-F5344CB8AC3E}">
        <p14:creationId xmlns:p14="http://schemas.microsoft.com/office/powerpoint/2010/main" val="396883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F8F5-F1D6-71D2-20D8-246C1608FE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B92272-91D3-FBE5-4D6A-B019BEF9E1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62332D-2A2E-BB00-4AC1-1E07F79EA368}"/>
              </a:ext>
            </a:extLst>
          </p:cNvPr>
          <p:cNvSpPr>
            <a:spLocks noGrp="1"/>
          </p:cNvSpPr>
          <p:nvPr>
            <p:ph type="dt" sz="half" idx="10"/>
          </p:nvPr>
        </p:nvSpPr>
        <p:spPr/>
        <p:txBody>
          <a:bodyPr/>
          <a:lstStyle/>
          <a:p>
            <a:fld id="{E34EAD62-0604-443B-9765-E5D5F508A951}" type="datetimeFigureOut">
              <a:rPr lang="en-US" smtClean="0"/>
              <a:t>12/28/2022</a:t>
            </a:fld>
            <a:endParaRPr lang="en-US"/>
          </a:p>
        </p:txBody>
      </p:sp>
      <p:sp>
        <p:nvSpPr>
          <p:cNvPr id="5" name="Footer Placeholder 4">
            <a:extLst>
              <a:ext uri="{FF2B5EF4-FFF2-40B4-BE49-F238E27FC236}">
                <a16:creationId xmlns:a16="http://schemas.microsoft.com/office/drawing/2014/main" id="{77A25428-34B1-14E3-B7F8-E7E900192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3026D7-E28A-007A-1D4A-0DA0F7D5C81E}"/>
              </a:ext>
            </a:extLst>
          </p:cNvPr>
          <p:cNvSpPr>
            <a:spLocks noGrp="1"/>
          </p:cNvSpPr>
          <p:nvPr>
            <p:ph type="sldNum" sz="quarter" idx="12"/>
          </p:nvPr>
        </p:nvSpPr>
        <p:spPr/>
        <p:txBody>
          <a:bodyPr/>
          <a:lstStyle/>
          <a:p>
            <a:fld id="{25518065-0D48-4734-BEF5-9B987F22C0AC}" type="slidenum">
              <a:rPr lang="en-US" smtClean="0"/>
              <a:t>‹#›</a:t>
            </a:fld>
            <a:endParaRPr lang="en-US"/>
          </a:p>
        </p:txBody>
      </p:sp>
    </p:spTree>
    <p:extLst>
      <p:ext uri="{BB962C8B-B14F-4D97-AF65-F5344CB8AC3E}">
        <p14:creationId xmlns:p14="http://schemas.microsoft.com/office/powerpoint/2010/main" val="1358771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DFFA4-13D1-D7BB-6178-9531A612D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014111-2AAA-218A-3FE9-3F011C0AC5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BD353E-1E73-87A1-E8EA-BDB9BD937E6E}"/>
              </a:ext>
            </a:extLst>
          </p:cNvPr>
          <p:cNvSpPr>
            <a:spLocks noGrp="1"/>
          </p:cNvSpPr>
          <p:nvPr>
            <p:ph type="dt" sz="half" idx="10"/>
          </p:nvPr>
        </p:nvSpPr>
        <p:spPr/>
        <p:txBody>
          <a:bodyPr/>
          <a:lstStyle/>
          <a:p>
            <a:fld id="{E34EAD62-0604-443B-9765-E5D5F508A951}" type="datetimeFigureOut">
              <a:rPr lang="en-US" smtClean="0"/>
              <a:t>12/28/2022</a:t>
            </a:fld>
            <a:endParaRPr lang="en-US"/>
          </a:p>
        </p:txBody>
      </p:sp>
      <p:sp>
        <p:nvSpPr>
          <p:cNvPr id="5" name="Footer Placeholder 4">
            <a:extLst>
              <a:ext uri="{FF2B5EF4-FFF2-40B4-BE49-F238E27FC236}">
                <a16:creationId xmlns:a16="http://schemas.microsoft.com/office/drawing/2014/main" id="{25FFD820-A261-D95A-6274-DE614925D6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9E9B2-B683-9637-1300-0677E2CA2D6D}"/>
              </a:ext>
            </a:extLst>
          </p:cNvPr>
          <p:cNvSpPr>
            <a:spLocks noGrp="1"/>
          </p:cNvSpPr>
          <p:nvPr>
            <p:ph type="sldNum" sz="quarter" idx="12"/>
          </p:nvPr>
        </p:nvSpPr>
        <p:spPr/>
        <p:txBody>
          <a:bodyPr/>
          <a:lstStyle/>
          <a:p>
            <a:fld id="{25518065-0D48-4734-BEF5-9B987F22C0AC}" type="slidenum">
              <a:rPr lang="en-US" smtClean="0"/>
              <a:t>‹#›</a:t>
            </a:fld>
            <a:endParaRPr lang="en-US"/>
          </a:p>
        </p:txBody>
      </p:sp>
    </p:spTree>
    <p:extLst>
      <p:ext uri="{BB962C8B-B14F-4D97-AF65-F5344CB8AC3E}">
        <p14:creationId xmlns:p14="http://schemas.microsoft.com/office/powerpoint/2010/main" val="2426686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3BBA0-5355-8293-243C-666D6EA8F0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BEFA2-086E-F4F3-9E5D-C0FE4D963E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B86DB7-C0A7-2E66-54DE-AE05C7FF07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A00CD8-B9F0-4FC7-3EF4-5B08FB35637A}"/>
              </a:ext>
            </a:extLst>
          </p:cNvPr>
          <p:cNvSpPr>
            <a:spLocks noGrp="1"/>
          </p:cNvSpPr>
          <p:nvPr>
            <p:ph type="dt" sz="half" idx="10"/>
          </p:nvPr>
        </p:nvSpPr>
        <p:spPr/>
        <p:txBody>
          <a:bodyPr/>
          <a:lstStyle/>
          <a:p>
            <a:fld id="{E34EAD62-0604-443B-9765-E5D5F508A951}" type="datetimeFigureOut">
              <a:rPr lang="en-US" smtClean="0"/>
              <a:t>12/28/2022</a:t>
            </a:fld>
            <a:endParaRPr lang="en-US"/>
          </a:p>
        </p:txBody>
      </p:sp>
      <p:sp>
        <p:nvSpPr>
          <p:cNvPr id="6" name="Footer Placeholder 5">
            <a:extLst>
              <a:ext uri="{FF2B5EF4-FFF2-40B4-BE49-F238E27FC236}">
                <a16:creationId xmlns:a16="http://schemas.microsoft.com/office/drawing/2014/main" id="{CF3021F0-8F43-2038-2BCF-2571A39A40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5F0FD7-9951-8AFC-DD63-B18623A4B21A}"/>
              </a:ext>
            </a:extLst>
          </p:cNvPr>
          <p:cNvSpPr>
            <a:spLocks noGrp="1"/>
          </p:cNvSpPr>
          <p:nvPr>
            <p:ph type="sldNum" sz="quarter" idx="12"/>
          </p:nvPr>
        </p:nvSpPr>
        <p:spPr/>
        <p:txBody>
          <a:bodyPr/>
          <a:lstStyle/>
          <a:p>
            <a:fld id="{25518065-0D48-4734-BEF5-9B987F22C0AC}" type="slidenum">
              <a:rPr lang="en-US" smtClean="0"/>
              <a:t>‹#›</a:t>
            </a:fld>
            <a:endParaRPr lang="en-US"/>
          </a:p>
        </p:txBody>
      </p:sp>
    </p:spTree>
    <p:extLst>
      <p:ext uri="{BB962C8B-B14F-4D97-AF65-F5344CB8AC3E}">
        <p14:creationId xmlns:p14="http://schemas.microsoft.com/office/powerpoint/2010/main" val="59670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95927-9E26-C9DD-B654-F423A1E508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7E4773-0A6C-D38F-F85A-F359086D0D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CED3A3-82C4-B9A9-4512-AB5DD874E8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A97124-A5BE-10E6-E70E-5C35FED915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D7DA5D-C367-9EE0-1938-1DC7B4DF47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20CF23-C8BA-5802-FFDB-1544BF77A2EF}"/>
              </a:ext>
            </a:extLst>
          </p:cNvPr>
          <p:cNvSpPr>
            <a:spLocks noGrp="1"/>
          </p:cNvSpPr>
          <p:nvPr>
            <p:ph type="dt" sz="half" idx="10"/>
          </p:nvPr>
        </p:nvSpPr>
        <p:spPr/>
        <p:txBody>
          <a:bodyPr/>
          <a:lstStyle/>
          <a:p>
            <a:fld id="{E34EAD62-0604-443B-9765-E5D5F508A951}" type="datetimeFigureOut">
              <a:rPr lang="en-US" smtClean="0"/>
              <a:t>12/28/2022</a:t>
            </a:fld>
            <a:endParaRPr lang="en-US"/>
          </a:p>
        </p:txBody>
      </p:sp>
      <p:sp>
        <p:nvSpPr>
          <p:cNvPr id="8" name="Footer Placeholder 7">
            <a:extLst>
              <a:ext uri="{FF2B5EF4-FFF2-40B4-BE49-F238E27FC236}">
                <a16:creationId xmlns:a16="http://schemas.microsoft.com/office/drawing/2014/main" id="{57D4FDB9-8083-67FC-7D53-30FD47176A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269932-66D6-7920-7FAB-06AE0F9B893B}"/>
              </a:ext>
            </a:extLst>
          </p:cNvPr>
          <p:cNvSpPr>
            <a:spLocks noGrp="1"/>
          </p:cNvSpPr>
          <p:nvPr>
            <p:ph type="sldNum" sz="quarter" idx="12"/>
          </p:nvPr>
        </p:nvSpPr>
        <p:spPr/>
        <p:txBody>
          <a:bodyPr/>
          <a:lstStyle/>
          <a:p>
            <a:fld id="{25518065-0D48-4734-BEF5-9B987F22C0AC}" type="slidenum">
              <a:rPr lang="en-US" smtClean="0"/>
              <a:t>‹#›</a:t>
            </a:fld>
            <a:endParaRPr lang="en-US"/>
          </a:p>
        </p:txBody>
      </p:sp>
    </p:spTree>
    <p:extLst>
      <p:ext uri="{BB962C8B-B14F-4D97-AF65-F5344CB8AC3E}">
        <p14:creationId xmlns:p14="http://schemas.microsoft.com/office/powerpoint/2010/main" val="17883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3C61-FA17-D473-574E-72CEEEC1D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C26017-39E1-29B0-6810-29A969A67354}"/>
              </a:ext>
            </a:extLst>
          </p:cNvPr>
          <p:cNvSpPr>
            <a:spLocks noGrp="1"/>
          </p:cNvSpPr>
          <p:nvPr>
            <p:ph type="dt" sz="half" idx="10"/>
          </p:nvPr>
        </p:nvSpPr>
        <p:spPr/>
        <p:txBody>
          <a:bodyPr/>
          <a:lstStyle/>
          <a:p>
            <a:fld id="{E34EAD62-0604-443B-9765-E5D5F508A951}" type="datetimeFigureOut">
              <a:rPr lang="en-US" smtClean="0"/>
              <a:t>12/28/2022</a:t>
            </a:fld>
            <a:endParaRPr lang="en-US"/>
          </a:p>
        </p:txBody>
      </p:sp>
      <p:sp>
        <p:nvSpPr>
          <p:cNvPr id="4" name="Footer Placeholder 3">
            <a:extLst>
              <a:ext uri="{FF2B5EF4-FFF2-40B4-BE49-F238E27FC236}">
                <a16:creationId xmlns:a16="http://schemas.microsoft.com/office/drawing/2014/main" id="{F16F245B-CEE8-510C-2F74-64FB4CD5A7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51BD9B-78A3-0F97-9E14-2D27698DD142}"/>
              </a:ext>
            </a:extLst>
          </p:cNvPr>
          <p:cNvSpPr>
            <a:spLocks noGrp="1"/>
          </p:cNvSpPr>
          <p:nvPr>
            <p:ph type="sldNum" sz="quarter" idx="12"/>
          </p:nvPr>
        </p:nvSpPr>
        <p:spPr/>
        <p:txBody>
          <a:bodyPr/>
          <a:lstStyle/>
          <a:p>
            <a:fld id="{25518065-0D48-4734-BEF5-9B987F22C0AC}" type="slidenum">
              <a:rPr lang="en-US" smtClean="0"/>
              <a:t>‹#›</a:t>
            </a:fld>
            <a:endParaRPr lang="en-US"/>
          </a:p>
        </p:txBody>
      </p:sp>
    </p:spTree>
    <p:extLst>
      <p:ext uri="{BB962C8B-B14F-4D97-AF65-F5344CB8AC3E}">
        <p14:creationId xmlns:p14="http://schemas.microsoft.com/office/powerpoint/2010/main" val="2116458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EF30EC-5B24-FFEE-DA22-DD38FD37E440}"/>
              </a:ext>
            </a:extLst>
          </p:cNvPr>
          <p:cNvSpPr>
            <a:spLocks noGrp="1"/>
          </p:cNvSpPr>
          <p:nvPr>
            <p:ph type="dt" sz="half" idx="10"/>
          </p:nvPr>
        </p:nvSpPr>
        <p:spPr/>
        <p:txBody>
          <a:bodyPr/>
          <a:lstStyle/>
          <a:p>
            <a:fld id="{E34EAD62-0604-443B-9765-E5D5F508A951}" type="datetimeFigureOut">
              <a:rPr lang="en-US" smtClean="0"/>
              <a:t>12/28/2022</a:t>
            </a:fld>
            <a:endParaRPr lang="en-US"/>
          </a:p>
        </p:txBody>
      </p:sp>
      <p:sp>
        <p:nvSpPr>
          <p:cNvPr id="3" name="Footer Placeholder 2">
            <a:extLst>
              <a:ext uri="{FF2B5EF4-FFF2-40B4-BE49-F238E27FC236}">
                <a16:creationId xmlns:a16="http://schemas.microsoft.com/office/drawing/2014/main" id="{07FEEB67-CB55-A87D-34C8-EC5258DA5A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D6AEE3-0142-D2CC-ABFF-015DF9B3C4EF}"/>
              </a:ext>
            </a:extLst>
          </p:cNvPr>
          <p:cNvSpPr>
            <a:spLocks noGrp="1"/>
          </p:cNvSpPr>
          <p:nvPr>
            <p:ph type="sldNum" sz="quarter" idx="12"/>
          </p:nvPr>
        </p:nvSpPr>
        <p:spPr/>
        <p:txBody>
          <a:bodyPr/>
          <a:lstStyle/>
          <a:p>
            <a:fld id="{25518065-0D48-4734-BEF5-9B987F22C0AC}" type="slidenum">
              <a:rPr lang="en-US" smtClean="0"/>
              <a:t>‹#›</a:t>
            </a:fld>
            <a:endParaRPr lang="en-US"/>
          </a:p>
        </p:txBody>
      </p:sp>
    </p:spTree>
    <p:extLst>
      <p:ext uri="{BB962C8B-B14F-4D97-AF65-F5344CB8AC3E}">
        <p14:creationId xmlns:p14="http://schemas.microsoft.com/office/powerpoint/2010/main" val="4091461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ABD1E-6D58-5D61-344F-60F0B8F2F2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6DC12F-6DFC-57BA-EE3F-9C67851135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5FB74A-39C5-904B-0FDC-F10A871CB7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DAACF0-C8C9-C48D-35FA-5B5A52C4DED8}"/>
              </a:ext>
            </a:extLst>
          </p:cNvPr>
          <p:cNvSpPr>
            <a:spLocks noGrp="1"/>
          </p:cNvSpPr>
          <p:nvPr>
            <p:ph type="dt" sz="half" idx="10"/>
          </p:nvPr>
        </p:nvSpPr>
        <p:spPr/>
        <p:txBody>
          <a:bodyPr/>
          <a:lstStyle/>
          <a:p>
            <a:fld id="{E34EAD62-0604-443B-9765-E5D5F508A951}" type="datetimeFigureOut">
              <a:rPr lang="en-US" smtClean="0"/>
              <a:t>12/28/2022</a:t>
            </a:fld>
            <a:endParaRPr lang="en-US"/>
          </a:p>
        </p:txBody>
      </p:sp>
      <p:sp>
        <p:nvSpPr>
          <p:cNvPr id="6" name="Footer Placeholder 5">
            <a:extLst>
              <a:ext uri="{FF2B5EF4-FFF2-40B4-BE49-F238E27FC236}">
                <a16:creationId xmlns:a16="http://schemas.microsoft.com/office/drawing/2014/main" id="{1726482B-DDC3-2BBB-44F1-4ECE32817F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08E8E-E2DB-22B1-46C7-FBE1B968BC9D}"/>
              </a:ext>
            </a:extLst>
          </p:cNvPr>
          <p:cNvSpPr>
            <a:spLocks noGrp="1"/>
          </p:cNvSpPr>
          <p:nvPr>
            <p:ph type="sldNum" sz="quarter" idx="12"/>
          </p:nvPr>
        </p:nvSpPr>
        <p:spPr/>
        <p:txBody>
          <a:bodyPr/>
          <a:lstStyle/>
          <a:p>
            <a:fld id="{25518065-0D48-4734-BEF5-9B987F22C0AC}" type="slidenum">
              <a:rPr lang="en-US" smtClean="0"/>
              <a:t>‹#›</a:t>
            </a:fld>
            <a:endParaRPr lang="en-US"/>
          </a:p>
        </p:txBody>
      </p:sp>
    </p:spTree>
    <p:extLst>
      <p:ext uri="{BB962C8B-B14F-4D97-AF65-F5344CB8AC3E}">
        <p14:creationId xmlns:p14="http://schemas.microsoft.com/office/powerpoint/2010/main" val="758338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ECC0-7F4E-9AA2-F199-EE44A497A8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58DDBB-3E87-382C-DBBB-9744E14A64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AFC150-85AB-A187-762B-68981100C3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2FF81C-7CC0-980D-B7E3-5689543362C0}"/>
              </a:ext>
            </a:extLst>
          </p:cNvPr>
          <p:cNvSpPr>
            <a:spLocks noGrp="1"/>
          </p:cNvSpPr>
          <p:nvPr>
            <p:ph type="dt" sz="half" idx="10"/>
          </p:nvPr>
        </p:nvSpPr>
        <p:spPr/>
        <p:txBody>
          <a:bodyPr/>
          <a:lstStyle/>
          <a:p>
            <a:fld id="{E34EAD62-0604-443B-9765-E5D5F508A951}" type="datetimeFigureOut">
              <a:rPr lang="en-US" smtClean="0"/>
              <a:t>12/28/2022</a:t>
            </a:fld>
            <a:endParaRPr lang="en-US"/>
          </a:p>
        </p:txBody>
      </p:sp>
      <p:sp>
        <p:nvSpPr>
          <p:cNvPr id="6" name="Footer Placeholder 5">
            <a:extLst>
              <a:ext uri="{FF2B5EF4-FFF2-40B4-BE49-F238E27FC236}">
                <a16:creationId xmlns:a16="http://schemas.microsoft.com/office/drawing/2014/main" id="{C6208B4C-D7F1-EF68-70B3-27F8FAA95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CBE97-BCB7-7AFF-849C-CCC59CD9CA84}"/>
              </a:ext>
            </a:extLst>
          </p:cNvPr>
          <p:cNvSpPr>
            <a:spLocks noGrp="1"/>
          </p:cNvSpPr>
          <p:nvPr>
            <p:ph type="sldNum" sz="quarter" idx="12"/>
          </p:nvPr>
        </p:nvSpPr>
        <p:spPr/>
        <p:txBody>
          <a:bodyPr/>
          <a:lstStyle/>
          <a:p>
            <a:fld id="{25518065-0D48-4734-BEF5-9B987F22C0AC}" type="slidenum">
              <a:rPr lang="en-US" smtClean="0"/>
              <a:t>‹#›</a:t>
            </a:fld>
            <a:endParaRPr lang="en-US"/>
          </a:p>
        </p:txBody>
      </p:sp>
    </p:spTree>
    <p:extLst>
      <p:ext uri="{BB962C8B-B14F-4D97-AF65-F5344CB8AC3E}">
        <p14:creationId xmlns:p14="http://schemas.microsoft.com/office/powerpoint/2010/main" val="1554750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D10E1-D795-63F0-79FB-6EF77EA21C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F434C7-8A99-E611-F8DC-17371C46AE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A0653-DA05-1A0F-F3AA-9666B84B1F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EAD62-0604-443B-9765-E5D5F508A951}" type="datetimeFigureOut">
              <a:rPr lang="en-US" smtClean="0"/>
              <a:t>12/28/2022</a:t>
            </a:fld>
            <a:endParaRPr lang="en-US"/>
          </a:p>
        </p:txBody>
      </p:sp>
      <p:sp>
        <p:nvSpPr>
          <p:cNvPr id="5" name="Footer Placeholder 4">
            <a:extLst>
              <a:ext uri="{FF2B5EF4-FFF2-40B4-BE49-F238E27FC236}">
                <a16:creationId xmlns:a16="http://schemas.microsoft.com/office/drawing/2014/main" id="{778B6BA9-CB84-C3B4-39BC-90AAA889B9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08DEBF-996A-98E9-D0B0-8C1D7A8174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518065-0D48-4734-BEF5-9B987F22C0AC}" type="slidenum">
              <a:rPr lang="en-US" smtClean="0"/>
              <a:t>‹#›</a:t>
            </a:fld>
            <a:endParaRPr lang="en-US"/>
          </a:p>
        </p:txBody>
      </p:sp>
    </p:spTree>
    <p:extLst>
      <p:ext uri="{BB962C8B-B14F-4D97-AF65-F5344CB8AC3E}">
        <p14:creationId xmlns:p14="http://schemas.microsoft.com/office/powerpoint/2010/main" val="2107067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cdc.gov/nutrition/"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www.cdc.gov/alcohol/index.htm" TargetMode="External"/><Relationship Id="rId5" Type="http://schemas.openxmlformats.org/officeDocument/2006/relationships/hyperlink" Target="https://www.cdc.gov/tobacco/" TargetMode="External"/><Relationship Id="rId4" Type="http://schemas.openxmlformats.org/officeDocument/2006/relationships/hyperlink" Target="https://www.cdc.gov/physicalactivity/index.htm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8965-1704-5D7F-943A-7F8BD669AFAF}"/>
              </a:ext>
            </a:extLst>
          </p:cNvPr>
          <p:cNvSpPr>
            <a:spLocks noGrp="1"/>
          </p:cNvSpPr>
          <p:nvPr>
            <p:ph type="ctrTitle"/>
          </p:nvPr>
        </p:nvSpPr>
        <p:spPr>
          <a:xfrm>
            <a:off x="7652873" y="42708"/>
            <a:ext cx="4087306" cy="2889114"/>
          </a:xfrm>
        </p:spPr>
        <p:txBody>
          <a:bodyPr anchor="b">
            <a:normAutofit/>
          </a:bodyPr>
          <a:lstStyle/>
          <a:p>
            <a:pPr algn="l"/>
            <a:r>
              <a:rPr lang="en-US" sz="5400" dirty="0"/>
              <a:t>Building a Healthy Body</a:t>
            </a:r>
          </a:p>
        </p:txBody>
      </p:sp>
      <p:sp>
        <p:nvSpPr>
          <p:cNvPr id="3" name="Subtitle 2">
            <a:extLst>
              <a:ext uri="{FF2B5EF4-FFF2-40B4-BE49-F238E27FC236}">
                <a16:creationId xmlns:a16="http://schemas.microsoft.com/office/drawing/2014/main" id="{7153EACB-B6AD-D5FA-F5AB-A74AF34C695E}"/>
              </a:ext>
            </a:extLst>
          </p:cNvPr>
          <p:cNvSpPr>
            <a:spLocks noGrp="1"/>
          </p:cNvSpPr>
          <p:nvPr>
            <p:ph type="subTitle" idx="1"/>
          </p:nvPr>
        </p:nvSpPr>
        <p:spPr>
          <a:xfrm>
            <a:off x="7652874" y="3065528"/>
            <a:ext cx="4087305" cy="1147863"/>
          </a:xfrm>
        </p:spPr>
        <p:txBody>
          <a:bodyPr anchor="t">
            <a:normAutofit/>
          </a:bodyPr>
          <a:lstStyle/>
          <a:p>
            <a:pPr algn="l"/>
            <a:r>
              <a:rPr lang="en-US" sz="2000" dirty="0"/>
              <a:t>Dr. Melanie Trowbridge, ND, </a:t>
            </a:r>
            <a:r>
              <a:rPr lang="en-US" sz="2000" dirty="0" err="1"/>
              <a:t>LAc</a:t>
            </a:r>
            <a:endParaRPr lang="en-US" sz="2000" dirty="0"/>
          </a:p>
        </p:txBody>
      </p:sp>
      <p:sp>
        <p:nvSpPr>
          <p:cNvPr id="18"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Clouds in the sky">
            <a:extLst>
              <a:ext uri="{FF2B5EF4-FFF2-40B4-BE49-F238E27FC236}">
                <a16:creationId xmlns:a16="http://schemas.microsoft.com/office/drawing/2014/main" id="{AE582781-A515-8577-2892-326F90698203}"/>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1" b="752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TextBox 5">
            <a:extLst>
              <a:ext uri="{FF2B5EF4-FFF2-40B4-BE49-F238E27FC236}">
                <a16:creationId xmlns:a16="http://schemas.microsoft.com/office/drawing/2014/main" id="{16754BF7-D499-5890-A79B-EF0834C915F9}"/>
              </a:ext>
            </a:extLst>
          </p:cNvPr>
          <p:cNvSpPr txBox="1"/>
          <p:nvPr/>
        </p:nvSpPr>
        <p:spPr>
          <a:xfrm>
            <a:off x="6732493" y="5199529"/>
            <a:ext cx="4792101" cy="1477328"/>
          </a:xfrm>
          <a:prstGeom prst="rect">
            <a:avLst/>
          </a:prstGeom>
          <a:noFill/>
        </p:spPr>
        <p:txBody>
          <a:bodyPr wrap="square" rtlCol="0">
            <a:spAutoFit/>
          </a:bodyPr>
          <a:lstStyle/>
          <a:p>
            <a:r>
              <a:rPr lang="en-US" dirty="0"/>
              <a:t>This presentation is not meant to diagnose, treat, or offer medical advice.</a:t>
            </a:r>
          </a:p>
          <a:p>
            <a:endParaRPr lang="en-US" dirty="0"/>
          </a:p>
          <a:p>
            <a:r>
              <a:rPr lang="en-US" dirty="0"/>
              <a:t>For education purposes only.  </a:t>
            </a:r>
          </a:p>
          <a:p>
            <a:endParaRPr lang="en-US" dirty="0"/>
          </a:p>
        </p:txBody>
      </p:sp>
    </p:spTree>
    <p:extLst>
      <p:ext uri="{BB962C8B-B14F-4D97-AF65-F5344CB8AC3E}">
        <p14:creationId xmlns:p14="http://schemas.microsoft.com/office/powerpoint/2010/main" val="155076782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AF32E4-1CC8-B6E7-089D-6D7B2F6B26FA}"/>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Adequate Fiber</a:t>
            </a:r>
          </a:p>
        </p:txBody>
      </p:sp>
      <p:cxnSp>
        <p:nvCxnSpPr>
          <p:cNvPr id="11"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70F6310-78CC-3B17-985A-E64D58F5D9B6}"/>
              </a:ext>
            </a:extLst>
          </p:cNvPr>
          <p:cNvSpPr>
            <a:spLocks noGrp="1"/>
          </p:cNvSpPr>
          <p:nvPr>
            <p:ph idx="1"/>
          </p:nvPr>
        </p:nvSpPr>
        <p:spPr>
          <a:xfrm>
            <a:off x="593610" y="2121763"/>
            <a:ext cx="3822192" cy="3773010"/>
          </a:xfrm>
        </p:spPr>
        <p:txBody>
          <a:bodyPr>
            <a:normAutofit/>
          </a:bodyPr>
          <a:lstStyle/>
          <a:p>
            <a:r>
              <a:rPr lang="en-US" dirty="0">
                <a:solidFill>
                  <a:schemeClr val="bg1"/>
                </a:solidFill>
              </a:rPr>
              <a:t>Recommended Fiber Intake Varies depending on Source: Average is 25-35 grams for most adults</a:t>
            </a:r>
          </a:p>
          <a:p>
            <a:r>
              <a:rPr lang="en-US" dirty="0">
                <a:solidFill>
                  <a:schemeClr val="bg1"/>
                </a:solidFill>
              </a:rPr>
              <a:t>Two types of fiber: Soluble and Insoluble</a:t>
            </a:r>
          </a:p>
          <a:p>
            <a:endParaRPr lang="en-US" sz="2000" dirty="0">
              <a:solidFill>
                <a:schemeClr val="bg1"/>
              </a:solidFill>
            </a:endParaRPr>
          </a:p>
        </p:txBody>
      </p:sp>
      <p:graphicFrame>
        <p:nvGraphicFramePr>
          <p:cNvPr id="4" name="Table 4">
            <a:extLst>
              <a:ext uri="{FF2B5EF4-FFF2-40B4-BE49-F238E27FC236}">
                <a16:creationId xmlns:a16="http://schemas.microsoft.com/office/drawing/2014/main" id="{61D51864-9D6F-CD4B-27A8-0488ECD3204A}"/>
              </a:ext>
            </a:extLst>
          </p:cNvPr>
          <p:cNvGraphicFramePr>
            <a:graphicFrameLocks noGrp="1"/>
          </p:cNvGraphicFramePr>
          <p:nvPr>
            <p:extLst>
              <p:ext uri="{D42A27DB-BD31-4B8C-83A1-F6EECF244321}">
                <p14:modId xmlns:p14="http://schemas.microsoft.com/office/powerpoint/2010/main" val="3998497156"/>
              </p:ext>
            </p:extLst>
          </p:nvPr>
        </p:nvGraphicFramePr>
        <p:xfrm>
          <a:off x="5110716" y="1128901"/>
          <a:ext cx="6596652" cy="4444752"/>
        </p:xfrm>
        <a:graphic>
          <a:graphicData uri="http://schemas.openxmlformats.org/drawingml/2006/table">
            <a:tbl>
              <a:tblPr firstRow="1" bandRow="1">
                <a:noFill/>
                <a:tableStyleId>{5C22544A-7EE6-4342-B048-85BDC9FD1C3A}</a:tableStyleId>
              </a:tblPr>
              <a:tblGrid>
                <a:gridCol w="3192479">
                  <a:extLst>
                    <a:ext uri="{9D8B030D-6E8A-4147-A177-3AD203B41FA5}">
                      <a16:colId xmlns:a16="http://schemas.microsoft.com/office/drawing/2014/main" val="3465287481"/>
                    </a:ext>
                  </a:extLst>
                </a:gridCol>
                <a:gridCol w="3404173">
                  <a:extLst>
                    <a:ext uri="{9D8B030D-6E8A-4147-A177-3AD203B41FA5}">
                      <a16:colId xmlns:a16="http://schemas.microsoft.com/office/drawing/2014/main" val="1877980332"/>
                    </a:ext>
                  </a:extLst>
                </a:gridCol>
              </a:tblGrid>
              <a:tr h="740792">
                <a:tc>
                  <a:txBody>
                    <a:bodyPr/>
                    <a:lstStyle/>
                    <a:p>
                      <a:r>
                        <a:rPr lang="en-US" sz="2200" b="1" cap="none" spc="0">
                          <a:solidFill>
                            <a:schemeClr val="tx1"/>
                          </a:solidFill>
                        </a:rPr>
                        <a:t>Soluble Fiber Sources</a:t>
                      </a:r>
                    </a:p>
                  </a:txBody>
                  <a:tcPr marL="0" marR="98335" marT="39334" marB="295005">
                    <a:lnL w="12700" cmpd="sng">
                      <a:noFill/>
                    </a:lnL>
                    <a:lnR w="12700" cmpd="sng">
                      <a:noFill/>
                    </a:lnR>
                    <a:lnT w="28575" cap="flat" cmpd="sng" algn="ctr">
                      <a:solidFill>
                        <a:schemeClr val="tx1"/>
                      </a:solidFill>
                      <a:prstDash val="solid"/>
                    </a:lnT>
                    <a:lnB w="38100" cmpd="sng">
                      <a:noFill/>
                    </a:lnB>
                    <a:noFill/>
                  </a:tcPr>
                </a:tc>
                <a:tc>
                  <a:txBody>
                    <a:bodyPr/>
                    <a:lstStyle/>
                    <a:p>
                      <a:r>
                        <a:rPr lang="en-US" sz="2200" b="1" cap="none" spc="0">
                          <a:solidFill>
                            <a:schemeClr val="tx1"/>
                          </a:solidFill>
                        </a:rPr>
                        <a:t>Insoluble Fiber Sources</a:t>
                      </a:r>
                    </a:p>
                  </a:txBody>
                  <a:tcPr marL="0" marR="98335" marT="39334" marB="295005">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651610485"/>
                  </a:ext>
                </a:extLst>
              </a:tr>
              <a:tr h="740792">
                <a:tc>
                  <a:txBody>
                    <a:bodyPr/>
                    <a:lstStyle/>
                    <a:p>
                      <a:r>
                        <a:rPr lang="en-US" sz="2200" cap="none" spc="0">
                          <a:solidFill>
                            <a:schemeClr val="tx1"/>
                          </a:solidFill>
                        </a:rPr>
                        <a:t>Fruit with peel</a:t>
                      </a:r>
                    </a:p>
                  </a:txBody>
                  <a:tcPr marL="0" marR="98335" marT="39334" marB="295005">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r>
                        <a:rPr lang="en-US" sz="2200" cap="none" spc="0">
                          <a:solidFill>
                            <a:schemeClr val="tx1"/>
                          </a:solidFill>
                        </a:rPr>
                        <a:t>Wheat bran</a:t>
                      </a:r>
                    </a:p>
                  </a:txBody>
                  <a:tcPr marL="0" marR="98335" marT="39334" marB="295005">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2198129316"/>
                  </a:ext>
                </a:extLst>
              </a:tr>
              <a:tr h="740792">
                <a:tc>
                  <a:txBody>
                    <a:bodyPr/>
                    <a:lstStyle/>
                    <a:p>
                      <a:r>
                        <a:rPr lang="en-US" sz="2200" cap="none" spc="0">
                          <a:solidFill>
                            <a:schemeClr val="tx1"/>
                          </a:solidFill>
                        </a:rPr>
                        <a:t>Oats</a:t>
                      </a:r>
                    </a:p>
                  </a:txBody>
                  <a:tcPr marL="0" marR="98335" marT="39334" marB="295005">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r>
                        <a:rPr lang="en-US" sz="2200" cap="none" spc="0">
                          <a:solidFill>
                            <a:schemeClr val="tx1"/>
                          </a:solidFill>
                        </a:rPr>
                        <a:t>Corn bran</a:t>
                      </a:r>
                    </a:p>
                  </a:txBody>
                  <a:tcPr marL="0" marR="98335" marT="39334" marB="295005">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60432886"/>
                  </a:ext>
                </a:extLst>
              </a:tr>
              <a:tr h="740792">
                <a:tc>
                  <a:txBody>
                    <a:bodyPr/>
                    <a:lstStyle/>
                    <a:p>
                      <a:r>
                        <a:rPr lang="en-US" sz="2200" cap="none" spc="0">
                          <a:solidFill>
                            <a:schemeClr val="tx1"/>
                          </a:solidFill>
                        </a:rPr>
                        <a:t>Barley</a:t>
                      </a:r>
                    </a:p>
                  </a:txBody>
                  <a:tcPr marL="0" marR="98335" marT="39334" marB="295005">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r>
                        <a:rPr lang="en-US" sz="2200" cap="none" spc="0">
                          <a:solidFill>
                            <a:schemeClr val="tx1"/>
                          </a:solidFill>
                        </a:rPr>
                        <a:t>Whole grain breads</a:t>
                      </a:r>
                    </a:p>
                  </a:txBody>
                  <a:tcPr marL="0" marR="98335" marT="39334" marB="295005">
                    <a:lnL w="12700" cmpd="sng">
                      <a:noFill/>
                      <a:prstDash val="solid"/>
                    </a:lnL>
                    <a:lnR w="12700" cmpd="sng">
                      <a:noFill/>
                      <a:prstDash val="solid"/>
                    </a:lnR>
                    <a:lnT w="12700" cmpd="sng">
                      <a:noFill/>
                      <a:prstDash val="solid"/>
                    </a:lnT>
                    <a:lnB w="6350" cap="flat" cmpd="sng" algn="ctr">
                      <a:solidFill>
                        <a:schemeClr val="tx1"/>
                      </a:solidFill>
                      <a:prstDash val="solid"/>
                    </a:lnB>
                    <a:noFill/>
                  </a:tcPr>
                </a:tc>
                <a:extLst>
                  <a:ext uri="{0D108BD9-81ED-4DB2-BD59-A6C34878D82A}">
                    <a16:rowId xmlns:a16="http://schemas.microsoft.com/office/drawing/2014/main" val="168919531"/>
                  </a:ext>
                </a:extLst>
              </a:tr>
              <a:tr h="740792">
                <a:tc>
                  <a:txBody>
                    <a:bodyPr/>
                    <a:lstStyle/>
                    <a:p>
                      <a:r>
                        <a:rPr lang="en-US" sz="2200" cap="none" spc="0">
                          <a:solidFill>
                            <a:schemeClr val="tx1"/>
                          </a:solidFill>
                        </a:rPr>
                        <a:t>Legumes / Beans</a:t>
                      </a:r>
                    </a:p>
                  </a:txBody>
                  <a:tcPr marL="0" marR="98335" marT="39334" marB="295005">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r>
                        <a:rPr lang="en-US" sz="2200" cap="none" spc="0">
                          <a:solidFill>
                            <a:schemeClr val="tx1"/>
                          </a:solidFill>
                        </a:rPr>
                        <a:t>Whole grain cereals</a:t>
                      </a:r>
                    </a:p>
                  </a:txBody>
                  <a:tcPr marL="0" marR="98335" marT="39334" marB="295005">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501934635"/>
                  </a:ext>
                </a:extLst>
              </a:tr>
              <a:tr h="740792">
                <a:tc>
                  <a:txBody>
                    <a:bodyPr/>
                    <a:lstStyle/>
                    <a:p>
                      <a:r>
                        <a:rPr lang="en-US" sz="2200" cap="none" spc="0" dirty="0">
                          <a:solidFill>
                            <a:schemeClr val="tx1"/>
                          </a:solidFill>
                        </a:rPr>
                        <a:t>Nuts</a:t>
                      </a:r>
                    </a:p>
                  </a:txBody>
                  <a:tcPr marL="0" marR="98335" marT="39334" marB="295005">
                    <a:lnL w="12700" cmpd="sng">
                      <a:noFill/>
                      <a:prstDash val="solid"/>
                    </a:lnL>
                    <a:lnR w="12700" cmpd="sng">
                      <a:noFill/>
                      <a:prstDash val="solid"/>
                    </a:lnR>
                    <a:lnT w="12700" cmpd="sng">
                      <a:noFill/>
                      <a:prstDash val="solid"/>
                    </a:lnT>
                    <a:lnB w="12700" cmpd="sng">
                      <a:noFill/>
                      <a:prstDash val="solid"/>
                    </a:lnB>
                    <a:noFill/>
                  </a:tcPr>
                </a:tc>
                <a:tc>
                  <a:txBody>
                    <a:bodyPr/>
                    <a:lstStyle/>
                    <a:p>
                      <a:r>
                        <a:rPr lang="en-US" sz="2200" cap="none" spc="0" dirty="0">
                          <a:solidFill>
                            <a:schemeClr val="tx1"/>
                          </a:solidFill>
                        </a:rPr>
                        <a:t>Vegetables</a:t>
                      </a:r>
                    </a:p>
                  </a:txBody>
                  <a:tcPr marL="0" marR="98335" marT="39334" marB="295005">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988162121"/>
                  </a:ext>
                </a:extLst>
              </a:tr>
            </a:tbl>
          </a:graphicData>
        </a:graphic>
      </p:graphicFrame>
    </p:spTree>
    <p:extLst>
      <p:ext uri="{BB962C8B-B14F-4D97-AF65-F5344CB8AC3E}">
        <p14:creationId xmlns:p14="http://schemas.microsoft.com/office/powerpoint/2010/main" val="2338800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EB657F7-7C73-B813-37A3-79A9BE4AFFF6}"/>
              </a:ext>
            </a:extLst>
          </p:cNvPr>
          <p:cNvGraphicFramePr>
            <a:graphicFrameLocks noGrp="1"/>
          </p:cNvGraphicFramePr>
          <p:nvPr>
            <p:ph idx="1"/>
            <p:extLst>
              <p:ext uri="{D42A27DB-BD31-4B8C-83A1-F6EECF244321}">
                <p14:modId xmlns:p14="http://schemas.microsoft.com/office/powerpoint/2010/main" val="2662969118"/>
              </p:ext>
            </p:extLst>
          </p:nvPr>
        </p:nvGraphicFramePr>
        <p:xfrm>
          <a:off x="921714" y="475489"/>
          <a:ext cx="10432086" cy="2874877"/>
        </p:xfrm>
        <a:graphic>
          <a:graphicData uri="http://schemas.openxmlformats.org/drawingml/2006/table">
            <a:tbl>
              <a:tblPr firstRow="1" bandRow="1">
                <a:tableStyleId>{5C22544A-7EE6-4342-B048-85BDC9FD1C3A}</a:tableStyleId>
              </a:tblPr>
              <a:tblGrid>
                <a:gridCol w="5216043">
                  <a:extLst>
                    <a:ext uri="{9D8B030D-6E8A-4147-A177-3AD203B41FA5}">
                      <a16:colId xmlns:a16="http://schemas.microsoft.com/office/drawing/2014/main" val="2880654224"/>
                    </a:ext>
                  </a:extLst>
                </a:gridCol>
                <a:gridCol w="5216043">
                  <a:extLst>
                    <a:ext uri="{9D8B030D-6E8A-4147-A177-3AD203B41FA5}">
                      <a16:colId xmlns:a16="http://schemas.microsoft.com/office/drawing/2014/main" val="4265651292"/>
                    </a:ext>
                  </a:extLst>
                </a:gridCol>
              </a:tblGrid>
              <a:tr h="502072">
                <a:tc>
                  <a:txBody>
                    <a:bodyPr/>
                    <a:lstStyle/>
                    <a:p>
                      <a:r>
                        <a:rPr lang="en-US" dirty="0"/>
                        <a:t>Soluble Fiber Functions</a:t>
                      </a:r>
                    </a:p>
                  </a:txBody>
                  <a:tcPr/>
                </a:tc>
                <a:tc>
                  <a:txBody>
                    <a:bodyPr/>
                    <a:lstStyle/>
                    <a:p>
                      <a:r>
                        <a:rPr lang="en-US" dirty="0"/>
                        <a:t>Insoluble Fiber Functions</a:t>
                      </a:r>
                    </a:p>
                  </a:txBody>
                  <a:tcPr/>
                </a:tc>
                <a:extLst>
                  <a:ext uri="{0D108BD9-81ED-4DB2-BD59-A6C34878D82A}">
                    <a16:rowId xmlns:a16="http://schemas.microsoft.com/office/drawing/2014/main" val="1451830622"/>
                  </a:ext>
                </a:extLst>
              </a:tr>
              <a:tr h="866589">
                <a:tc>
                  <a:txBody>
                    <a:bodyPr/>
                    <a:lstStyle/>
                    <a:p>
                      <a:r>
                        <a:rPr lang="en-US" dirty="0"/>
                        <a:t>Lowers total cholesterol / LDL cholesterol</a:t>
                      </a:r>
                    </a:p>
                  </a:txBody>
                  <a:tcPr/>
                </a:tc>
                <a:tc>
                  <a:txBody>
                    <a:bodyPr/>
                    <a:lstStyle/>
                    <a:p>
                      <a:r>
                        <a:rPr lang="en-US" dirty="0"/>
                        <a:t>Helps move waste along digestive trace, preventing constipation</a:t>
                      </a:r>
                    </a:p>
                  </a:txBody>
                  <a:tcPr/>
                </a:tc>
                <a:extLst>
                  <a:ext uri="{0D108BD9-81ED-4DB2-BD59-A6C34878D82A}">
                    <a16:rowId xmlns:a16="http://schemas.microsoft.com/office/drawing/2014/main" val="3838437295"/>
                  </a:ext>
                </a:extLst>
              </a:tr>
              <a:tr h="502072">
                <a:tc>
                  <a:txBody>
                    <a:bodyPr/>
                    <a:lstStyle/>
                    <a:p>
                      <a:r>
                        <a:rPr lang="en-US" dirty="0"/>
                        <a:t>Lowers triglycerides</a:t>
                      </a:r>
                    </a:p>
                  </a:txBody>
                  <a:tcPr/>
                </a:tc>
                <a:tc>
                  <a:txBody>
                    <a:bodyPr/>
                    <a:lstStyle/>
                    <a:p>
                      <a:r>
                        <a:rPr lang="en-US" dirty="0"/>
                        <a:t>Controlling Intestinal pH</a:t>
                      </a:r>
                    </a:p>
                  </a:txBody>
                  <a:tcPr/>
                </a:tc>
                <a:extLst>
                  <a:ext uri="{0D108BD9-81ED-4DB2-BD59-A6C34878D82A}">
                    <a16:rowId xmlns:a16="http://schemas.microsoft.com/office/drawing/2014/main" val="2856553493"/>
                  </a:ext>
                </a:extLst>
              </a:tr>
              <a:tr h="502072">
                <a:tc>
                  <a:txBody>
                    <a:bodyPr/>
                    <a:lstStyle/>
                    <a:p>
                      <a:r>
                        <a:rPr lang="en-US" dirty="0"/>
                        <a:t>Contributes to full feeling</a:t>
                      </a:r>
                    </a:p>
                  </a:txBody>
                  <a:tcPr/>
                </a:tc>
                <a:tc>
                  <a:txBody>
                    <a:bodyPr/>
                    <a:lstStyle/>
                    <a:p>
                      <a:r>
                        <a:rPr lang="en-US" dirty="0"/>
                        <a:t>Helping prevention of colon cancer</a:t>
                      </a:r>
                    </a:p>
                  </a:txBody>
                  <a:tcPr/>
                </a:tc>
                <a:extLst>
                  <a:ext uri="{0D108BD9-81ED-4DB2-BD59-A6C34878D82A}">
                    <a16:rowId xmlns:a16="http://schemas.microsoft.com/office/drawing/2014/main" val="1374672012"/>
                  </a:ext>
                </a:extLst>
              </a:tr>
              <a:tr h="502072">
                <a:tc>
                  <a:txBody>
                    <a:bodyPr/>
                    <a:lstStyle/>
                    <a:p>
                      <a:r>
                        <a:rPr lang="en-US" dirty="0"/>
                        <a:t>Reduces blood sugar, by slowing absorption</a:t>
                      </a:r>
                    </a:p>
                  </a:txBody>
                  <a:tcPr/>
                </a:tc>
                <a:tc>
                  <a:txBody>
                    <a:bodyPr/>
                    <a:lstStyle/>
                    <a:p>
                      <a:endParaRPr lang="en-US" dirty="0"/>
                    </a:p>
                  </a:txBody>
                  <a:tcPr/>
                </a:tc>
                <a:extLst>
                  <a:ext uri="{0D108BD9-81ED-4DB2-BD59-A6C34878D82A}">
                    <a16:rowId xmlns:a16="http://schemas.microsoft.com/office/drawing/2014/main" val="260062080"/>
                  </a:ext>
                </a:extLst>
              </a:tr>
            </a:tbl>
          </a:graphicData>
        </a:graphic>
      </p:graphicFrame>
      <p:pic>
        <p:nvPicPr>
          <p:cNvPr id="8" name="Picture 7" descr="Black beans on a spoon">
            <a:extLst>
              <a:ext uri="{FF2B5EF4-FFF2-40B4-BE49-F238E27FC236}">
                <a16:creationId xmlns:a16="http://schemas.microsoft.com/office/drawing/2014/main" id="{5A53D06E-547C-4623-AD8B-75D01545F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986" y="3585826"/>
            <a:ext cx="4368356" cy="2912237"/>
          </a:xfrm>
          <a:prstGeom prst="rect">
            <a:avLst/>
          </a:prstGeom>
        </p:spPr>
      </p:pic>
      <p:pic>
        <p:nvPicPr>
          <p:cNvPr id="10" name="Picture 9" descr="A bowl of cereal with fruits">
            <a:extLst>
              <a:ext uri="{FF2B5EF4-FFF2-40B4-BE49-F238E27FC236}">
                <a16:creationId xmlns:a16="http://schemas.microsoft.com/office/drawing/2014/main" id="{CF4B83D7-81BF-1FED-0362-B723A5968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659" y="3507635"/>
            <a:ext cx="4295648" cy="3068620"/>
          </a:xfrm>
          <a:prstGeom prst="rect">
            <a:avLst/>
          </a:prstGeom>
        </p:spPr>
      </p:pic>
    </p:spTree>
    <p:extLst>
      <p:ext uri="{BB962C8B-B14F-4D97-AF65-F5344CB8AC3E}">
        <p14:creationId xmlns:p14="http://schemas.microsoft.com/office/powerpoint/2010/main" val="3287111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1AE72-1C12-385E-6B49-F8BBC3E7950A}"/>
              </a:ext>
            </a:extLst>
          </p:cNvPr>
          <p:cNvSpPr>
            <a:spLocks noGrp="1"/>
          </p:cNvSpPr>
          <p:nvPr>
            <p:ph type="title"/>
          </p:nvPr>
        </p:nvSpPr>
        <p:spPr>
          <a:xfrm>
            <a:off x="6940295" y="448702"/>
            <a:ext cx="4668257" cy="1325563"/>
          </a:xfrm>
        </p:spPr>
        <p:txBody>
          <a:bodyPr>
            <a:normAutofit/>
          </a:bodyPr>
          <a:lstStyle/>
          <a:p>
            <a:r>
              <a:rPr lang="en-US" dirty="0"/>
              <a:t>Common Food Allergens</a:t>
            </a:r>
          </a:p>
        </p:txBody>
      </p:sp>
      <p:sp>
        <p:nvSpPr>
          <p:cNvPr id="20" name="Freeform: Shape 19">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Sheaf of wheat">
            <a:extLst>
              <a:ext uri="{FF2B5EF4-FFF2-40B4-BE49-F238E27FC236}">
                <a16:creationId xmlns:a16="http://schemas.microsoft.com/office/drawing/2014/main" id="{90FD70C6-1F57-5EFB-022A-CBF5F23BFEB9}"/>
              </a:ext>
            </a:extLst>
          </p:cNvPr>
          <p:cNvPicPr>
            <a:picLocks noChangeAspect="1"/>
          </p:cNvPicPr>
          <p:nvPr/>
        </p:nvPicPr>
        <p:blipFill rotWithShape="1">
          <a:blip r:embed="rId2">
            <a:extLst>
              <a:ext uri="{28A0092B-C50C-407E-A947-70E740481C1C}">
                <a14:useLocalDpi xmlns:a14="http://schemas.microsoft.com/office/drawing/2010/main" val="0"/>
              </a:ext>
            </a:extLst>
          </a:blip>
          <a:srcRect t="16272" r="-2" b="23476"/>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4" descr="Glass of milk">
            <a:extLst>
              <a:ext uri="{FF2B5EF4-FFF2-40B4-BE49-F238E27FC236}">
                <a16:creationId xmlns:a16="http://schemas.microsoft.com/office/drawing/2014/main" id="{34D14F7F-F8E6-4AA1-3D34-FEA73E00C8F3}"/>
              </a:ext>
            </a:extLst>
          </p:cNvPr>
          <p:cNvPicPr>
            <a:picLocks noChangeAspect="1"/>
          </p:cNvPicPr>
          <p:nvPr/>
        </p:nvPicPr>
        <p:blipFill rotWithShape="1">
          <a:blip r:embed="rId3">
            <a:extLst>
              <a:ext uri="{28A0092B-C50C-407E-A947-70E740481C1C}">
                <a14:useLocalDpi xmlns:a14="http://schemas.microsoft.com/office/drawing/2010/main" val="0"/>
              </a:ext>
            </a:extLst>
          </a:blip>
          <a:srcRect l="18892" r="8098" b="-3"/>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8" name="Picture 7" descr="Corn">
            <a:extLst>
              <a:ext uri="{FF2B5EF4-FFF2-40B4-BE49-F238E27FC236}">
                <a16:creationId xmlns:a16="http://schemas.microsoft.com/office/drawing/2014/main" id="{74829688-D9BC-C553-F0B6-DDF980A553DE}"/>
              </a:ext>
            </a:extLst>
          </p:cNvPr>
          <p:cNvPicPr>
            <a:picLocks noChangeAspect="1"/>
          </p:cNvPicPr>
          <p:nvPr/>
        </p:nvPicPr>
        <p:blipFill rotWithShape="1">
          <a:blip r:embed="rId4">
            <a:extLst>
              <a:ext uri="{28A0092B-C50C-407E-A947-70E740481C1C}">
                <a14:useLocalDpi xmlns:a14="http://schemas.microsoft.com/office/drawing/2010/main" val="0"/>
              </a:ext>
            </a:extLst>
          </a:blip>
          <a:srcRect r="26125"/>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Content Placeholder 2">
            <a:extLst>
              <a:ext uri="{FF2B5EF4-FFF2-40B4-BE49-F238E27FC236}">
                <a16:creationId xmlns:a16="http://schemas.microsoft.com/office/drawing/2014/main" id="{41474C4D-DC38-4265-AFB0-2D1E009D0C91}"/>
              </a:ext>
            </a:extLst>
          </p:cNvPr>
          <p:cNvSpPr>
            <a:spLocks noGrp="1"/>
          </p:cNvSpPr>
          <p:nvPr>
            <p:ph idx="1"/>
          </p:nvPr>
        </p:nvSpPr>
        <p:spPr>
          <a:xfrm>
            <a:off x="6940296" y="1911927"/>
            <a:ext cx="4668256" cy="4738255"/>
          </a:xfrm>
        </p:spPr>
        <p:txBody>
          <a:bodyPr anchor="t">
            <a:normAutofit/>
          </a:bodyPr>
          <a:lstStyle/>
          <a:p>
            <a:r>
              <a:rPr lang="en-US" sz="2400" dirty="0"/>
              <a:t>Wheat / Gluten</a:t>
            </a:r>
          </a:p>
          <a:p>
            <a:r>
              <a:rPr lang="en-US" sz="2400" dirty="0"/>
              <a:t>Dairy</a:t>
            </a:r>
          </a:p>
          <a:p>
            <a:r>
              <a:rPr lang="en-US" sz="2400" dirty="0"/>
              <a:t>Corn</a:t>
            </a:r>
          </a:p>
          <a:p>
            <a:r>
              <a:rPr lang="en-US" sz="2400" dirty="0"/>
              <a:t>Soy</a:t>
            </a:r>
          </a:p>
          <a:p>
            <a:r>
              <a:rPr lang="en-US" sz="2400" dirty="0"/>
              <a:t>Eggs</a:t>
            </a:r>
          </a:p>
          <a:p>
            <a:r>
              <a:rPr lang="en-US" sz="2400" dirty="0"/>
              <a:t>Citrus Fruits</a:t>
            </a:r>
          </a:p>
          <a:p>
            <a:r>
              <a:rPr lang="en-US" sz="2400" dirty="0"/>
              <a:t>Food Additives</a:t>
            </a:r>
          </a:p>
          <a:p>
            <a:r>
              <a:rPr lang="en-US" sz="2400" dirty="0"/>
              <a:t>Nightshade Family</a:t>
            </a:r>
          </a:p>
        </p:txBody>
      </p:sp>
    </p:spTree>
    <p:extLst>
      <p:ext uri="{BB962C8B-B14F-4D97-AF65-F5344CB8AC3E}">
        <p14:creationId xmlns:p14="http://schemas.microsoft.com/office/powerpoint/2010/main" val="245638890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59217-0932-B745-2042-3B0EB95FBDBC}"/>
              </a:ext>
            </a:extLst>
          </p:cNvPr>
          <p:cNvSpPr>
            <a:spLocks noGrp="1"/>
          </p:cNvSpPr>
          <p:nvPr>
            <p:ph type="ctrTitle"/>
          </p:nvPr>
        </p:nvSpPr>
        <p:spPr>
          <a:xfrm>
            <a:off x="8104694" y="-931532"/>
            <a:ext cx="4087306" cy="2889114"/>
          </a:xfrm>
        </p:spPr>
        <p:txBody>
          <a:bodyPr anchor="b">
            <a:normAutofit/>
          </a:bodyPr>
          <a:lstStyle/>
          <a:p>
            <a:pPr algn="l"/>
            <a:r>
              <a:rPr lang="en-US" sz="5400" dirty="0"/>
              <a:t>Elimination Diet</a:t>
            </a:r>
          </a:p>
        </p:txBody>
      </p:sp>
      <p:sp>
        <p:nvSpPr>
          <p:cNvPr id="3" name="Subtitle 2">
            <a:extLst>
              <a:ext uri="{FF2B5EF4-FFF2-40B4-BE49-F238E27FC236}">
                <a16:creationId xmlns:a16="http://schemas.microsoft.com/office/drawing/2014/main" id="{9913225D-AD0E-F4EB-7B67-99D0F53E46C4}"/>
              </a:ext>
            </a:extLst>
          </p:cNvPr>
          <p:cNvSpPr>
            <a:spLocks noGrp="1"/>
          </p:cNvSpPr>
          <p:nvPr>
            <p:ph type="subTitle" idx="1"/>
          </p:nvPr>
        </p:nvSpPr>
        <p:spPr>
          <a:xfrm>
            <a:off x="7370619" y="2373745"/>
            <a:ext cx="4181298" cy="3962400"/>
          </a:xfrm>
        </p:spPr>
        <p:txBody>
          <a:bodyPr anchor="t">
            <a:noAutofit/>
          </a:bodyPr>
          <a:lstStyle/>
          <a:p>
            <a:pPr algn="l"/>
            <a:r>
              <a:rPr lang="en-US" dirty="0"/>
              <a:t>Consider an Elimination Diet of Common Allergens for 2 weeks</a:t>
            </a:r>
          </a:p>
          <a:p>
            <a:pPr algn="l"/>
            <a:r>
              <a:rPr lang="en-US" dirty="0"/>
              <a:t>Talk to your Health Care Professional about how to do so safely within your independent medical needs</a:t>
            </a:r>
          </a:p>
          <a:p>
            <a:pPr algn="l"/>
            <a:r>
              <a:rPr lang="en-US" dirty="0"/>
              <a:t>Reintroduction phase is critical to a good elimination diet</a:t>
            </a:r>
          </a:p>
          <a:p>
            <a:pPr algn="l"/>
            <a:r>
              <a:rPr lang="en-US" dirty="0"/>
              <a:t>Journaling the process or taking notes is also helpful</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Close-up of red-green apples in a wooden bowl">
            <a:extLst>
              <a:ext uri="{FF2B5EF4-FFF2-40B4-BE49-F238E27FC236}">
                <a16:creationId xmlns:a16="http://schemas.microsoft.com/office/drawing/2014/main" id="{11A90D58-77A8-BB41-47A8-E7478239CE60}"/>
              </a:ext>
            </a:extLst>
          </p:cNvPr>
          <p:cNvPicPr>
            <a:picLocks noChangeAspect="1"/>
          </p:cNvPicPr>
          <p:nvPr/>
        </p:nvPicPr>
        <p:blipFill rotWithShape="1">
          <a:blip r:embed="rId2">
            <a:extLst>
              <a:ext uri="{28A0092B-C50C-407E-A947-70E740481C1C}">
                <a14:useLocalDpi xmlns:a14="http://schemas.microsoft.com/office/drawing/2010/main" val="0"/>
              </a:ext>
            </a:extLst>
          </a:blip>
          <a:srcRect r="3184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09652515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1A0013-4BA6-FF5A-41B8-F7ED663DDBC9}"/>
              </a:ext>
            </a:extLst>
          </p:cNvPr>
          <p:cNvSpPr>
            <a:spLocks noGrp="1"/>
          </p:cNvSpPr>
          <p:nvPr>
            <p:ph type="title"/>
          </p:nvPr>
        </p:nvSpPr>
        <p:spPr>
          <a:xfrm>
            <a:off x="804672" y="640080"/>
            <a:ext cx="3282696" cy="5257800"/>
          </a:xfrm>
        </p:spPr>
        <p:txBody>
          <a:bodyPr>
            <a:normAutofit/>
          </a:bodyPr>
          <a:lstStyle/>
          <a:p>
            <a:r>
              <a:rPr lang="en-US">
                <a:solidFill>
                  <a:schemeClr val="bg1"/>
                </a:solidFill>
              </a:rPr>
              <a:t>Common Symptoms of Food Allergies</a:t>
            </a:r>
          </a:p>
        </p:txBody>
      </p:sp>
      <p:sp>
        <p:nvSpPr>
          <p:cNvPr id="3" name="Content Placeholder 2">
            <a:extLst>
              <a:ext uri="{FF2B5EF4-FFF2-40B4-BE49-F238E27FC236}">
                <a16:creationId xmlns:a16="http://schemas.microsoft.com/office/drawing/2014/main" id="{60E2B3ED-3AEE-52A8-BF1E-E66A9B21247D}"/>
              </a:ext>
            </a:extLst>
          </p:cNvPr>
          <p:cNvSpPr>
            <a:spLocks noGrp="1"/>
          </p:cNvSpPr>
          <p:nvPr>
            <p:ph idx="1"/>
          </p:nvPr>
        </p:nvSpPr>
        <p:spPr>
          <a:xfrm>
            <a:off x="5358384" y="640081"/>
            <a:ext cx="6024654" cy="5257800"/>
          </a:xfrm>
        </p:spPr>
        <p:txBody>
          <a:bodyPr anchor="ctr">
            <a:normAutofit/>
          </a:bodyPr>
          <a:lstStyle/>
          <a:p>
            <a:r>
              <a:rPr lang="en-US" sz="2400" b="1" dirty="0"/>
              <a:t>Skin: </a:t>
            </a:r>
            <a:r>
              <a:rPr lang="en-US" sz="2400" dirty="0"/>
              <a:t>eczema, dermatitis, itching, hives, swelling, redness, acne, dark circles under eyes</a:t>
            </a:r>
          </a:p>
          <a:p>
            <a:r>
              <a:rPr lang="en-US" sz="2400" b="1" dirty="0"/>
              <a:t>Gastrointestinal: </a:t>
            </a:r>
            <a:r>
              <a:rPr lang="en-US" sz="2400" dirty="0"/>
              <a:t>diarrhea, gas, nausea / vomiting, cramps, bloating, abdominal pain, constipation</a:t>
            </a:r>
          </a:p>
          <a:p>
            <a:r>
              <a:rPr lang="en-US" sz="2400" b="1" dirty="0"/>
              <a:t>Respiratory: </a:t>
            </a:r>
            <a:r>
              <a:rPr lang="en-US" sz="2400" dirty="0"/>
              <a:t>wheezing, nasal congestion, trouble breathing, asthma</a:t>
            </a:r>
          </a:p>
          <a:p>
            <a:r>
              <a:rPr lang="en-US" sz="2400" b="1" dirty="0"/>
              <a:t>Other: </a:t>
            </a:r>
            <a:r>
              <a:rPr lang="en-US" sz="2400" dirty="0"/>
              <a:t>joint pain, swelling (lips, tongue, face, throat), headache, migraines, brain fog, fatigue</a:t>
            </a:r>
          </a:p>
        </p:txBody>
      </p:sp>
    </p:spTree>
    <p:extLst>
      <p:ext uri="{BB962C8B-B14F-4D97-AF65-F5344CB8AC3E}">
        <p14:creationId xmlns:p14="http://schemas.microsoft.com/office/powerpoint/2010/main" val="853871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1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B969E6-080D-C7CE-5111-99D1E703C43A}"/>
              </a:ext>
            </a:extLst>
          </p:cNvPr>
          <p:cNvSpPr>
            <a:spLocks noGrp="1"/>
          </p:cNvSpPr>
          <p:nvPr>
            <p:ph type="title"/>
          </p:nvPr>
        </p:nvSpPr>
        <p:spPr>
          <a:xfrm>
            <a:off x="415636" y="300183"/>
            <a:ext cx="5546252" cy="1685055"/>
          </a:xfrm>
        </p:spPr>
        <p:txBody>
          <a:bodyPr>
            <a:normAutofit/>
          </a:bodyPr>
          <a:lstStyle/>
          <a:p>
            <a:r>
              <a:rPr lang="en-US" sz="4000" dirty="0"/>
              <a:t>Sugar Woes	</a:t>
            </a:r>
          </a:p>
        </p:txBody>
      </p:sp>
      <p:sp>
        <p:nvSpPr>
          <p:cNvPr id="3" name="Content Placeholder 2">
            <a:extLst>
              <a:ext uri="{FF2B5EF4-FFF2-40B4-BE49-F238E27FC236}">
                <a16:creationId xmlns:a16="http://schemas.microsoft.com/office/drawing/2014/main" id="{35AD64D8-E296-DE3A-4C99-18DC245C49B7}"/>
              </a:ext>
            </a:extLst>
          </p:cNvPr>
          <p:cNvSpPr>
            <a:spLocks noGrp="1"/>
          </p:cNvSpPr>
          <p:nvPr>
            <p:ph idx="1"/>
          </p:nvPr>
        </p:nvSpPr>
        <p:spPr>
          <a:xfrm>
            <a:off x="485395" y="1985238"/>
            <a:ext cx="5476493" cy="4572579"/>
          </a:xfrm>
        </p:spPr>
        <p:txBody>
          <a:bodyPr>
            <a:normAutofit/>
          </a:bodyPr>
          <a:lstStyle/>
          <a:p>
            <a:r>
              <a:rPr lang="en-US" sz="2400" b="1" dirty="0"/>
              <a:t>Addiction</a:t>
            </a:r>
            <a:r>
              <a:rPr lang="en-US" sz="2400" dirty="0"/>
              <a:t> – Affects opioids and dopamine in brain (peaks and troughs)</a:t>
            </a:r>
          </a:p>
          <a:p>
            <a:r>
              <a:rPr lang="en-US" sz="2400" b="1" dirty="0"/>
              <a:t>Endorphin activation </a:t>
            </a:r>
            <a:r>
              <a:rPr lang="en-US" sz="2400" dirty="0"/>
              <a:t>(similar to heroin / morphine)</a:t>
            </a:r>
          </a:p>
          <a:p>
            <a:r>
              <a:rPr lang="en-US" sz="2400" dirty="0"/>
              <a:t>US Annual consumption average: Around 60 pounds of added sugar per year</a:t>
            </a:r>
          </a:p>
          <a:p>
            <a:r>
              <a:rPr lang="en-US" sz="2400" dirty="0"/>
              <a:t>Candy, soda, fruit juices, junk food, crackers, peanut butter, coffee drinks and even canned soup</a:t>
            </a:r>
          </a:p>
          <a:p>
            <a:r>
              <a:rPr lang="en-US" sz="2400" dirty="0"/>
              <a:t>Too many calories </a:t>
            </a:r>
            <a:r>
              <a:rPr lang="en-US" sz="2400" dirty="0">
                <a:sym typeface="Wingdings" panose="05000000000000000000" pitchFamily="2" charset="2"/>
              </a:rPr>
              <a:t> obesity risk / depression / B vitamin depletion</a:t>
            </a:r>
            <a:endParaRPr lang="en-US" sz="2400" dirty="0"/>
          </a:p>
        </p:txBody>
      </p:sp>
      <p:pic>
        <p:nvPicPr>
          <p:cNvPr id="5" name="Picture 4" descr="Swirled pink frosting">
            <a:extLst>
              <a:ext uri="{FF2B5EF4-FFF2-40B4-BE49-F238E27FC236}">
                <a16:creationId xmlns:a16="http://schemas.microsoft.com/office/drawing/2014/main" id="{3A0486C7-59B3-52B7-EFC4-72382DF93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9642" y="982794"/>
            <a:ext cx="4736963" cy="4736963"/>
          </a:xfrm>
          <a:prstGeom prst="rect">
            <a:avLst/>
          </a:prstGeom>
        </p:spPr>
      </p:pic>
    </p:spTree>
    <p:extLst>
      <p:ext uri="{BB962C8B-B14F-4D97-AF65-F5344CB8AC3E}">
        <p14:creationId xmlns:p14="http://schemas.microsoft.com/office/powerpoint/2010/main" val="248026399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Women jogging">
            <a:extLst>
              <a:ext uri="{FF2B5EF4-FFF2-40B4-BE49-F238E27FC236}">
                <a16:creationId xmlns:a16="http://schemas.microsoft.com/office/drawing/2014/main" id="{F73BD679-641B-C315-5B02-8B4B9124B665}"/>
              </a:ext>
            </a:extLst>
          </p:cNvPr>
          <p:cNvPicPr>
            <a:picLocks noChangeAspect="1"/>
          </p:cNvPicPr>
          <p:nvPr/>
        </p:nvPicPr>
        <p:blipFill rotWithShape="1">
          <a:blip r:embed="rId2">
            <a:extLst>
              <a:ext uri="{28A0092B-C50C-407E-A947-70E740481C1C}">
                <a14:useLocalDpi xmlns:a14="http://schemas.microsoft.com/office/drawing/2010/main" val="0"/>
              </a:ext>
            </a:extLst>
          </a:blip>
          <a:srcRect l="6843" r="24927" b="-1"/>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0" name="Freeform: Shape 9">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Freeform: Shape 11">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9B0627-9454-D1FA-4E29-B9F2F9DFBD97}"/>
              </a:ext>
            </a:extLst>
          </p:cNvPr>
          <p:cNvSpPr>
            <a:spLocks noGrp="1"/>
          </p:cNvSpPr>
          <p:nvPr>
            <p:ph type="title"/>
          </p:nvPr>
        </p:nvSpPr>
        <p:spPr>
          <a:xfrm>
            <a:off x="399646" y="565017"/>
            <a:ext cx="4782458" cy="1325563"/>
          </a:xfrm>
        </p:spPr>
        <p:txBody>
          <a:bodyPr>
            <a:normAutofit/>
          </a:bodyPr>
          <a:lstStyle/>
          <a:p>
            <a:r>
              <a:rPr lang="en-US" sz="4100" dirty="0"/>
              <a:t>Identify and Eliminate Stress Triggers</a:t>
            </a:r>
          </a:p>
        </p:txBody>
      </p:sp>
      <p:sp>
        <p:nvSpPr>
          <p:cNvPr id="3" name="Content Placeholder 2">
            <a:extLst>
              <a:ext uri="{FF2B5EF4-FFF2-40B4-BE49-F238E27FC236}">
                <a16:creationId xmlns:a16="http://schemas.microsoft.com/office/drawing/2014/main" id="{F1A91E34-F901-2DFC-0949-88E5928D9F2B}"/>
              </a:ext>
            </a:extLst>
          </p:cNvPr>
          <p:cNvSpPr>
            <a:spLocks noGrp="1"/>
          </p:cNvSpPr>
          <p:nvPr>
            <p:ph idx="1"/>
          </p:nvPr>
        </p:nvSpPr>
        <p:spPr>
          <a:xfrm>
            <a:off x="399646" y="2244436"/>
            <a:ext cx="5187484" cy="3809230"/>
          </a:xfrm>
        </p:spPr>
        <p:txBody>
          <a:bodyPr anchor="t">
            <a:normAutofit lnSpcReduction="10000"/>
          </a:bodyPr>
          <a:lstStyle/>
          <a:p>
            <a:r>
              <a:rPr lang="en-US" dirty="0"/>
              <a:t>Consider working with doctor or counselor to identify triggers for stress and work on healthy management techniques</a:t>
            </a:r>
          </a:p>
          <a:p>
            <a:pPr marL="0" indent="0">
              <a:buNone/>
            </a:pPr>
            <a:endParaRPr lang="en-US" dirty="0"/>
          </a:p>
          <a:p>
            <a:r>
              <a:rPr lang="en-US" dirty="0"/>
              <a:t>Meditation and exercises such as Yoga, Tai chi, walking are all helpful to bring down stress and benefit an overall feeling of well-being. </a:t>
            </a:r>
          </a:p>
        </p:txBody>
      </p:sp>
    </p:spTree>
    <p:extLst>
      <p:ext uri="{BB962C8B-B14F-4D97-AF65-F5344CB8AC3E}">
        <p14:creationId xmlns:p14="http://schemas.microsoft.com/office/powerpoint/2010/main" val="241515806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Person in red clothes">
            <a:extLst>
              <a:ext uri="{FF2B5EF4-FFF2-40B4-BE49-F238E27FC236}">
                <a16:creationId xmlns:a16="http://schemas.microsoft.com/office/drawing/2014/main" id="{C70E7B9C-7496-FF93-DFEA-BF421B9C9078}"/>
              </a:ext>
            </a:extLst>
          </p:cNvPr>
          <p:cNvPicPr>
            <a:picLocks noChangeAspect="1"/>
          </p:cNvPicPr>
          <p:nvPr/>
        </p:nvPicPr>
        <p:blipFill rotWithShape="1">
          <a:blip r:embed="rId2">
            <a:extLst>
              <a:ext uri="{28A0092B-C50C-407E-A947-70E740481C1C}">
                <a14:useLocalDpi xmlns:a14="http://schemas.microsoft.com/office/drawing/2010/main" val="0"/>
              </a:ext>
            </a:extLst>
          </a:blip>
          <a:srcRect l="20636" r="11135" b="-1"/>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0" name="Freeform: Shape 9">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Freeform: Shape 11">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A7C7393-B860-1ED4-484B-0D78FF297C0B}"/>
              </a:ext>
            </a:extLst>
          </p:cNvPr>
          <p:cNvSpPr>
            <a:spLocks noGrp="1"/>
          </p:cNvSpPr>
          <p:nvPr>
            <p:ph type="title"/>
          </p:nvPr>
        </p:nvSpPr>
        <p:spPr>
          <a:xfrm>
            <a:off x="278200" y="435707"/>
            <a:ext cx="4782458" cy="1325563"/>
          </a:xfrm>
        </p:spPr>
        <p:txBody>
          <a:bodyPr>
            <a:normAutofit/>
          </a:bodyPr>
          <a:lstStyle/>
          <a:p>
            <a:r>
              <a:rPr lang="en-US" dirty="0"/>
              <a:t>Depression and Disease	</a:t>
            </a:r>
          </a:p>
        </p:txBody>
      </p:sp>
      <p:sp>
        <p:nvSpPr>
          <p:cNvPr id="3" name="Content Placeholder 2">
            <a:extLst>
              <a:ext uri="{FF2B5EF4-FFF2-40B4-BE49-F238E27FC236}">
                <a16:creationId xmlns:a16="http://schemas.microsoft.com/office/drawing/2014/main" id="{EB930818-7E08-9DE4-C26C-83243AC8EA59}"/>
              </a:ext>
            </a:extLst>
          </p:cNvPr>
          <p:cNvSpPr>
            <a:spLocks noGrp="1"/>
          </p:cNvSpPr>
          <p:nvPr>
            <p:ph idx="1"/>
          </p:nvPr>
        </p:nvSpPr>
        <p:spPr>
          <a:xfrm>
            <a:off x="278200" y="2087418"/>
            <a:ext cx="5291327" cy="4770572"/>
          </a:xfrm>
        </p:spPr>
        <p:txBody>
          <a:bodyPr anchor="t">
            <a:normAutofit/>
          </a:bodyPr>
          <a:lstStyle/>
          <a:p>
            <a:pPr marL="0" indent="0">
              <a:buNone/>
            </a:pPr>
            <a:r>
              <a:rPr lang="en-US" sz="2400" dirty="0"/>
              <a:t>“Depression produces the greatest decrement in health compared with the chronic diseases angina, asthma, and diabetes. The comorbid state of depression incrementally worsens health compared with depression incrementally worsens health compared with depression alone, with any of the chronic diseases alone, and with any combination of chronic diseases without depression.” – The Lancet (2007) </a:t>
            </a:r>
          </a:p>
        </p:txBody>
      </p:sp>
    </p:spTree>
    <p:extLst>
      <p:ext uri="{BB962C8B-B14F-4D97-AF65-F5344CB8AC3E}">
        <p14:creationId xmlns:p14="http://schemas.microsoft.com/office/powerpoint/2010/main" val="166397873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2BA3DE-922F-358B-CB66-C2EE047DEB51}"/>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Depression Triggers</a:t>
            </a:r>
          </a:p>
        </p:txBody>
      </p:sp>
      <p:graphicFrame>
        <p:nvGraphicFramePr>
          <p:cNvPr id="5" name="Content Placeholder 2">
            <a:extLst>
              <a:ext uri="{FF2B5EF4-FFF2-40B4-BE49-F238E27FC236}">
                <a16:creationId xmlns:a16="http://schemas.microsoft.com/office/drawing/2014/main" id="{972B968E-AAB8-DD82-E4DF-6340FED3822E}"/>
              </a:ext>
            </a:extLst>
          </p:cNvPr>
          <p:cNvGraphicFramePr>
            <a:graphicFrameLocks noGrp="1"/>
          </p:cNvGraphicFramePr>
          <p:nvPr>
            <p:ph idx="1"/>
            <p:extLst>
              <p:ext uri="{D42A27DB-BD31-4B8C-83A1-F6EECF244321}">
                <p14:modId xmlns:p14="http://schemas.microsoft.com/office/powerpoint/2010/main" val="155843658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7088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F326-CB43-285B-AA1E-883BF599F2A5}"/>
              </a:ext>
            </a:extLst>
          </p:cNvPr>
          <p:cNvSpPr>
            <a:spLocks noGrp="1"/>
          </p:cNvSpPr>
          <p:nvPr>
            <p:ph type="title"/>
          </p:nvPr>
        </p:nvSpPr>
        <p:spPr>
          <a:xfrm>
            <a:off x="762001" y="803325"/>
            <a:ext cx="5314536" cy="1325563"/>
          </a:xfrm>
        </p:spPr>
        <p:txBody>
          <a:bodyPr>
            <a:normAutofit/>
          </a:bodyPr>
          <a:lstStyle/>
          <a:p>
            <a:r>
              <a:rPr lang="en-US" dirty="0"/>
              <a:t>Probiotics and Anxiety	</a:t>
            </a:r>
          </a:p>
        </p:txBody>
      </p:sp>
      <p:sp>
        <p:nvSpPr>
          <p:cNvPr id="3" name="Content Placeholder 2">
            <a:extLst>
              <a:ext uri="{FF2B5EF4-FFF2-40B4-BE49-F238E27FC236}">
                <a16:creationId xmlns:a16="http://schemas.microsoft.com/office/drawing/2014/main" id="{2BB12D61-13BA-186D-4F42-FD5596D74EED}"/>
              </a:ext>
            </a:extLst>
          </p:cNvPr>
          <p:cNvSpPr>
            <a:spLocks noGrp="1"/>
          </p:cNvSpPr>
          <p:nvPr>
            <p:ph idx="1"/>
          </p:nvPr>
        </p:nvSpPr>
        <p:spPr>
          <a:xfrm>
            <a:off x="762001" y="1810327"/>
            <a:ext cx="5314536" cy="4821382"/>
          </a:xfrm>
        </p:spPr>
        <p:txBody>
          <a:bodyPr anchor="t">
            <a:normAutofit fontScale="92500" lnSpcReduction="10000"/>
          </a:bodyPr>
          <a:lstStyle/>
          <a:p>
            <a:r>
              <a:rPr lang="en-US" dirty="0"/>
              <a:t>Probiotics shown to help with healthy Serotonin production in the gut. 90% of total serotonin located in the enterochromaffin cells in the gut</a:t>
            </a:r>
          </a:p>
          <a:p>
            <a:pPr marL="0" indent="0">
              <a:buNone/>
            </a:pPr>
            <a:endParaRPr lang="en-US" dirty="0"/>
          </a:p>
          <a:p>
            <a:r>
              <a:rPr lang="en-US" dirty="0"/>
              <a:t>“</a:t>
            </a:r>
            <a:r>
              <a:rPr lang="en-US" b="0" i="1" dirty="0">
                <a:effectLst/>
                <a:latin typeface="Proxima Nova Bold"/>
              </a:rPr>
              <a:t>Lactobacillus (L.) </a:t>
            </a:r>
            <a:r>
              <a:rPr lang="en-US" b="0" i="1" dirty="0" err="1">
                <a:effectLst/>
                <a:latin typeface="Proxima Nova Bold"/>
              </a:rPr>
              <a:t>rhamnosus</a:t>
            </a:r>
            <a:r>
              <a:rPr lang="en-US" b="0" i="0" dirty="0">
                <a:effectLst/>
                <a:latin typeface="Proxima Nova Bold"/>
              </a:rPr>
              <a:t> has the most evidence showing that it could significantly reduce anxiety.” – Psychology Today (2018)</a:t>
            </a:r>
          </a:p>
          <a:p>
            <a:pPr marL="0" indent="0">
              <a:buNone/>
            </a:pPr>
            <a:endParaRPr lang="en-US" sz="1800" dirty="0">
              <a:latin typeface="Proxima Nova Bold"/>
            </a:endParaRPr>
          </a:p>
          <a:p>
            <a:pPr marL="0" indent="0">
              <a:buNone/>
            </a:pPr>
            <a:r>
              <a:rPr lang="en-US" sz="1200" dirty="0">
                <a:latin typeface="Proxima Nova Bold"/>
              </a:rPr>
              <a:t>Retrieved 12/28/22 from: https://www.psychologytoday.com/us/blog/urban-survival/201809/can-probiotics-help-reduce-anxiety</a:t>
            </a:r>
            <a:endParaRPr lang="en-US" sz="12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lose-up of a slide in a microscope">
            <a:extLst>
              <a:ext uri="{FF2B5EF4-FFF2-40B4-BE49-F238E27FC236}">
                <a16:creationId xmlns:a16="http://schemas.microsoft.com/office/drawing/2014/main" id="{5B19B095-B361-B5F3-E788-419F67C276E8}"/>
              </a:ext>
            </a:extLst>
          </p:cNvPr>
          <p:cNvPicPr>
            <a:picLocks noChangeAspect="1"/>
          </p:cNvPicPr>
          <p:nvPr/>
        </p:nvPicPr>
        <p:blipFill rotWithShape="1">
          <a:blip r:embed="rId2">
            <a:extLst>
              <a:ext uri="{28A0092B-C50C-407E-A947-70E740481C1C}">
                <a14:useLocalDpi xmlns:a14="http://schemas.microsoft.com/office/drawing/2010/main" val="0"/>
              </a:ext>
            </a:extLst>
          </a:blip>
          <a:srcRect l="3979" r="31787"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53343499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C99AA-AEAE-D77D-372B-7DA0D149DEFB}"/>
              </a:ext>
            </a:extLst>
          </p:cNvPr>
          <p:cNvSpPr>
            <a:spLocks noGrp="1"/>
          </p:cNvSpPr>
          <p:nvPr>
            <p:ph type="title"/>
          </p:nvPr>
        </p:nvSpPr>
        <p:spPr>
          <a:xfrm>
            <a:off x="762001" y="803325"/>
            <a:ext cx="5314536" cy="1325563"/>
          </a:xfrm>
        </p:spPr>
        <p:txBody>
          <a:bodyPr>
            <a:normAutofit/>
          </a:bodyPr>
          <a:lstStyle/>
          <a:p>
            <a:r>
              <a:rPr lang="en-US" dirty="0"/>
              <a:t>Many Definitions of ‘Healthy’</a:t>
            </a:r>
          </a:p>
        </p:txBody>
      </p:sp>
      <p:sp>
        <p:nvSpPr>
          <p:cNvPr id="3" name="Content Placeholder 2">
            <a:extLst>
              <a:ext uri="{FF2B5EF4-FFF2-40B4-BE49-F238E27FC236}">
                <a16:creationId xmlns:a16="http://schemas.microsoft.com/office/drawing/2014/main" id="{A372360E-1D18-8C2B-E120-D7526F535FC8}"/>
              </a:ext>
            </a:extLst>
          </p:cNvPr>
          <p:cNvSpPr>
            <a:spLocks noGrp="1"/>
          </p:cNvSpPr>
          <p:nvPr>
            <p:ph idx="1"/>
          </p:nvPr>
        </p:nvSpPr>
        <p:spPr>
          <a:xfrm>
            <a:off x="762000" y="2279018"/>
            <a:ext cx="5314543" cy="3375920"/>
          </a:xfrm>
        </p:spPr>
        <p:txBody>
          <a:bodyPr anchor="t">
            <a:noAutofit/>
          </a:bodyPr>
          <a:lstStyle/>
          <a:p>
            <a:r>
              <a:rPr lang="en-US" sz="2400" dirty="0"/>
              <a:t>Adequate Energy </a:t>
            </a:r>
          </a:p>
          <a:p>
            <a:r>
              <a:rPr lang="en-US" sz="2400" dirty="0"/>
              <a:t>Freedom from Chronic Pain</a:t>
            </a:r>
          </a:p>
          <a:p>
            <a:r>
              <a:rPr lang="en-US" sz="2400" dirty="0"/>
              <a:t>Healthy appearance of Skin or Hair</a:t>
            </a:r>
          </a:p>
          <a:p>
            <a:r>
              <a:rPr lang="en-US" sz="2400" dirty="0"/>
              <a:t>Ability to use Muscle / Bone for exercise</a:t>
            </a:r>
          </a:p>
          <a:p>
            <a:r>
              <a:rPr lang="en-US" sz="2400" dirty="0"/>
              <a:t>Weight that supports function of other body systems</a:t>
            </a:r>
          </a:p>
          <a:p>
            <a:r>
              <a:rPr lang="en-US" sz="2400" dirty="0"/>
              <a:t>Good Appetite / Good Digestion</a:t>
            </a:r>
          </a:p>
          <a:p>
            <a:r>
              <a:rPr lang="en-US" sz="2400" dirty="0"/>
              <a:t>Positive Outlook or Ability to Persevere in Life through difficulties</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Woman wearing colorful shirt">
            <a:extLst>
              <a:ext uri="{FF2B5EF4-FFF2-40B4-BE49-F238E27FC236}">
                <a16:creationId xmlns:a16="http://schemas.microsoft.com/office/drawing/2014/main" id="{6F6F7537-FB7D-F01D-1A90-81D2A040EC6A}"/>
              </a:ext>
            </a:extLst>
          </p:cNvPr>
          <p:cNvPicPr>
            <a:picLocks noChangeAspect="1"/>
          </p:cNvPicPr>
          <p:nvPr/>
        </p:nvPicPr>
        <p:blipFill rotWithShape="1">
          <a:blip r:embed="rId2">
            <a:extLst>
              <a:ext uri="{28A0092B-C50C-407E-A947-70E740481C1C}">
                <a14:useLocalDpi xmlns:a14="http://schemas.microsoft.com/office/drawing/2010/main" val="0"/>
              </a:ext>
            </a:extLst>
          </a:blip>
          <a:srcRect l="13150" r="22616"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75747222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rson running across leaf littered surface">
            <a:extLst>
              <a:ext uri="{FF2B5EF4-FFF2-40B4-BE49-F238E27FC236}">
                <a16:creationId xmlns:a16="http://schemas.microsoft.com/office/drawing/2014/main" id="{09586BF0-D282-AFCA-8348-F83B92E80443}"/>
              </a:ext>
            </a:extLst>
          </p:cNvPr>
          <p:cNvPicPr>
            <a:picLocks noChangeAspect="1"/>
          </p:cNvPicPr>
          <p:nvPr/>
        </p:nvPicPr>
        <p:blipFill rotWithShape="1">
          <a:blip r:embed="rId2">
            <a:extLst>
              <a:ext uri="{28A0092B-C50C-407E-A947-70E740481C1C}">
                <a14:useLocalDpi xmlns:a14="http://schemas.microsoft.com/office/drawing/2010/main" val="0"/>
              </a:ext>
            </a:extLst>
          </a:blip>
          <a:srcRect l="19852" r="1557" b="-1"/>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545F86B-F3C5-1038-FF90-D6B2576269B7}"/>
              </a:ext>
            </a:extLst>
          </p:cNvPr>
          <p:cNvSpPr>
            <a:spLocks noGrp="1"/>
          </p:cNvSpPr>
          <p:nvPr>
            <p:ph type="title"/>
          </p:nvPr>
        </p:nvSpPr>
        <p:spPr>
          <a:xfrm>
            <a:off x="804672" y="365125"/>
            <a:ext cx="5266155" cy="1325563"/>
          </a:xfrm>
        </p:spPr>
        <p:txBody>
          <a:bodyPr>
            <a:normAutofit/>
          </a:bodyPr>
          <a:lstStyle/>
          <a:p>
            <a:r>
              <a:rPr lang="en-US" dirty="0"/>
              <a:t>Exercise and Health</a:t>
            </a:r>
          </a:p>
        </p:txBody>
      </p:sp>
      <p:sp>
        <p:nvSpPr>
          <p:cNvPr id="3" name="Content Placeholder 2">
            <a:extLst>
              <a:ext uri="{FF2B5EF4-FFF2-40B4-BE49-F238E27FC236}">
                <a16:creationId xmlns:a16="http://schemas.microsoft.com/office/drawing/2014/main" id="{AA782FC9-F7EF-F34F-D857-5D4181600D80}"/>
              </a:ext>
            </a:extLst>
          </p:cNvPr>
          <p:cNvSpPr>
            <a:spLocks noGrp="1"/>
          </p:cNvSpPr>
          <p:nvPr>
            <p:ph idx="1"/>
          </p:nvPr>
        </p:nvSpPr>
        <p:spPr>
          <a:xfrm>
            <a:off x="581892" y="1690689"/>
            <a:ext cx="4164280" cy="4486274"/>
          </a:xfrm>
        </p:spPr>
        <p:txBody>
          <a:bodyPr>
            <a:noAutofit/>
          </a:bodyPr>
          <a:lstStyle/>
          <a:p>
            <a:r>
              <a:rPr lang="en-US" sz="2400" dirty="0"/>
              <a:t>Morning exercise leads to better sleep, healthier appetite, boost of endorphins</a:t>
            </a:r>
          </a:p>
          <a:p>
            <a:r>
              <a:rPr lang="en-US" sz="2400" dirty="0"/>
              <a:t>Increases self-confidence, lowers the symptoms of depression and anxiety</a:t>
            </a:r>
          </a:p>
          <a:p>
            <a:r>
              <a:rPr lang="en-US" sz="2400" dirty="0"/>
              <a:t>Eastern Medicine: Decreases Qi Stagnation in the Channels</a:t>
            </a:r>
          </a:p>
          <a:p>
            <a:r>
              <a:rPr lang="en-US" sz="2400" dirty="0"/>
              <a:t>Recommended Goal Setting</a:t>
            </a:r>
          </a:p>
          <a:p>
            <a:r>
              <a:rPr lang="en-US" sz="2400" dirty="0"/>
              <a:t>Consider a Pedometer or Fitbit</a:t>
            </a:r>
          </a:p>
        </p:txBody>
      </p:sp>
    </p:spTree>
    <p:extLst>
      <p:ext uri="{BB962C8B-B14F-4D97-AF65-F5344CB8AC3E}">
        <p14:creationId xmlns:p14="http://schemas.microsoft.com/office/powerpoint/2010/main" val="191411792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ixed raced baby falling asleep">
            <a:extLst>
              <a:ext uri="{FF2B5EF4-FFF2-40B4-BE49-F238E27FC236}">
                <a16:creationId xmlns:a16="http://schemas.microsoft.com/office/drawing/2014/main" id="{50FA26F3-BC94-AAA6-AC2A-60D37C75773A}"/>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9E3C6E-7CE9-DE9E-B76F-6C0D75A68ACA}"/>
              </a:ext>
            </a:extLst>
          </p:cNvPr>
          <p:cNvSpPr>
            <a:spLocks noGrp="1"/>
          </p:cNvSpPr>
          <p:nvPr>
            <p:ph type="title"/>
          </p:nvPr>
        </p:nvSpPr>
        <p:spPr>
          <a:xfrm>
            <a:off x="6991928" y="-73891"/>
            <a:ext cx="4361872" cy="2338928"/>
          </a:xfrm>
        </p:spPr>
        <p:txBody>
          <a:bodyPr>
            <a:normAutofit/>
          </a:bodyPr>
          <a:lstStyle/>
          <a:p>
            <a:r>
              <a:rPr lang="en-US" sz="4000" dirty="0"/>
              <a:t>The Importance of Sleep</a:t>
            </a:r>
          </a:p>
        </p:txBody>
      </p:sp>
      <p:sp>
        <p:nvSpPr>
          <p:cNvPr id="3" name="Content Placeholder 2">
            <a:extLst>
              <a:ext uri="{FF2B5EF4-FFF2-40B4-BE49-F238E27FC236}">
                <a16:creationId xmlns:a16="http://schemas.microsoft.com/office/drawing/2014/main" id="{48588A5F-2836-3095-64B3-3B75CF8981C7}"/>
              </a:ext>
            </a:extLst>
          </p:cNvPr>
          <p:cNvSpPr>
            <a:spLocks noGrp="1"/>
          </p:cNvSpPr>
          <p:nvPr>
            <p:ph idx="1"/>
          </p:nvPr>
        </p:nvSpPr>
        <p:spPr>
          <a:xfrm>
            <a:off x="7610764" y="1745673"/>
            <a:ext cx="3743035" cy="4987636"/>
          </a:xfrm>
        </p:spPr>
        <p:txBody>
          <a:bodyPr>
            <a:noAutofit/>
          </a:bodyPr>
          <a:lstStyle/>
          <a:p>
            <a:r>
              <a:rPr lang="en-US" sz="2400" dirty="0"/>
              <a:t>Sleep necessary for cellular regeneration</a:t>
            </a:r>
          </a:p>
          <a:p>
            <a:r>
              <a:rPr lang="en-US" sz="2400" dirty="0"/>
              <a:t>Increased secretion of growth hormone during sleep. Growth hormone thought to have a “rejuvenation” effect</a:t>
            </a:r>
          </a:p>
          <a:p>
            <a:r>
              <a:rPr lang="en-US" sz="2400" dirty="0"/>
              <a:t>“Sleep functions as an antioxidant for the brain as free radicals are removed during this time.”</a:t>
            </a:r>
          </a:p>
          <a:p>
            <a:pPr marL="0" indent="0">
              <a:buNone/>
            </a:pPr>
            <a:r>
              <a:rPr lang="en-US" sz="2400" dirty="0"/>
              <a:t> </a:t>
            </a:r>
            <a:r>
              <a:rPr lang="en-US" sz="1400" dirty="0"/>
              <a:t>– </a:t>
            </a:r>
            <a:r>
              <a:rPr lang="en-US" sz="1400" dirty="0" err="1"/>
              <a:t>Pizzorno</a:t>
            </a:r>
            <a:r>
              <a:rPr lang="en-US" sz="1400" dirty="0"/>
              <a:t> &amp; Murray, Textbook of Natural Medicine, 3</a:t>
            </a:r>
            <a:r>
              <a:rPr lang="en-US" sz="1400" baseline="30000" dirty="0"/>
              <a:t>rd</a:t>
            </a:r>
            <a:r>
              <a:rPr lang="en-US" sz="1400" dirty="0"/>
              <a:t> Edition</a:t>
            </a:r>
          </a:p>
        </p:txBody>
      </p:sp>
    </p:spTree>
    <p:extLst>
      <p:ext uri="{BB962C8B-B14F-4D97-AF65-F5344CB8AC3E}">
        <p14:creationId xmlns:p14="http://schemas.microsoft.com/office/powerpoint/2010/main" val="276469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aceful neutral bedding">
            <a:extLst>
              <a:ext uri="{FF2B5EF4-FFF2-40B4-BE49-F238E27FC236}">
                <a16:creationId xmlns:a16="http://schemas.microsoft.com/office/drawing/2014/main" id="{2FB41184-9ED0-2269-A8B6-C126F6DBC927}"/>
              </a:ext>
            </a:extLst>
          </p:cNvPr>
          <p:cNvPicPr>
            <a:picLocks noChangeAspect="1"/>
          </p:cNvPicPr>
          <p:nvPr/>
        </p:nvPicPr>
        <p:blipFill rotWithShape="1">
          <a:blip r:embed="rId2">
            <a:extLst>
              <a:ext uri="{28A0092B-C50C-407E-A947-70E740481C1C}">
                <a14:useLocalDpi xmlns:a14="http://schemas.microsoft.com/office/drawing/2010/main" val="0"/>
              </a:ext>
            </a:extLst>
          </a:blip>
          <a:srcRect l="5158" r="724" b="-1"/>
          <a:stretch/>
        </p:blipFill>
        <p:spPr>
          <a:xfrm>
            <a:off x="0"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DBAF80-A682-6FD1-B194-AF5C447B95B6}"/>
              </a:ext>
            </a:extLst>
          </p:cNvPr>
          <p:cNvSpPr>
            <a:spLocks noGrp="1"/>
          </p:cNvSpPr>
          <p:nvPr>
            <p:ph type="title"/>
          </p:nvPr>
        </p:nvSpPr>
        <p:spPr>
          <a:xfrm>
            <a:off x="8095028" y="0"/>
            <a:ext cx="3822189" cy="1899912"/>
          </a:xfrm>
        </p:spPr>
        <p:txBody>
          <a:bodyPr>
            <a:normAutofit/>
          </a:bodyPr>
          <a:lstStyle/>
          <a:p>
            <a:r>
              <a:rPr lang="en-US" sz="4000" dirty="0"/>
              <a:t>Sleep Hygiene: Bedroom as Oasis</a:t>
            </a:r>
          </a:p>
        </p:txBody>
      </p:sp>
      <p:sp>
        <p:nvSpPr>
          <p:cNvPr id="3" name="Content Placeholder 2">
            <a:extLst>
              <a:ext uri="{FF2B5EF4-FFF2-40B4-BE49-F238E27FC236}">
                <a16:creationId xmlns:a16="http://schemas.microsoft.com/office/drawing/2014/main" id="{94353C2D-C432-95B7-2BA4-59BAFFE8A4EB}"/>
              </a:ext>
            </a:extLst>
          </p:cNvPr>
          <p:cNvSpPr>
            <a:spLocks noGrp="1"/>
          </p:cNvSpPr>
          <p:nvPr>
            <p:ph idx="1"/>
          </p:nvPr>
        </p:nvSpPr>
        <p:spPr>
          <a:xfrm>
            <a:off x="8091982" y="1699491"/>
            <a:ext cx="3989182" cy="4477472"/>
          </a:xfrm>
        </p:spPr>
        <p:txBody>
          <a:bodyPr>
            <a:noAutofit/>
          </a:bodyPr>
          <a:lstStyle/>
          <a:p>
            <a:r>
              <a:rPr lang="en-US" sz="2000" dirty="0"/>
              <a:t>Ideally, the bedroom should be quiet (exception: white noise), free from clutter, free from light</a:t>
            </a:r>
          </a:p>
          <a:p>
            <a:r>
              <a:rPr lang="en-US" sz="2000" dirty="0"/>
              <a:t>Place of sleep, not work</a:t>
            </a:r>
          </a:p>
          <a:p>
            <a:r>
              <a:rPr lang="en-US" sz="2000" dirty="0"/>
              <a:t>Avoid TV / Computer / Phones in the bedroom </a:t>
            </a:r>
          </a:p>
          <a:p>
            <a:r>
              <a:rPr lang="en-US" sz="2000" dirty="0"/>
              <a:t>Avoid watching news or distressing programs before bed</a:t>
            </a:r>
          </a:p>
          <a:p>
            <a:r>
              <a:rPr lang="en-US" sz="2000" dirty="0"/>
              <a:t>May need to relocate pets / snoring partners</a:t>
            </a:r>
          </a:p>
          <a:p>
            <a:r>
              <a:rPr lang="en-US" sz="2000" dirty="0"/>
              <a:t>You may spend 1/3</a:t>
            </a:r>
            <a:r>
              <a:rPr lang="en-US" sz="2000" baseline="30000" dirty="0"/>
              <a:t>rd</a:t>
            </a:r>
            <a:r>
              <a:rPr lang="en-US" sz="2000" dirty="0"/>
              <a:t> of your life in sleep – keep the bedroom clean of dust and debris – most important room in the house</a:t>
            </a:r>
          </a:p>
        </p:txBody>
      </p:sp>
    </p:spTree>
    <p:extLst>
      <p:ext uri="{BB962C8B-B14F-4D97-AF65-F5344CB8AC3E}">
        <p14:creationId xmlns:p14="http://schemas.microsoft.com/office/powerpoint/2010/main" val="2919394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4F91BC-44A7-C669-1D76-021A6D6BB838}"/>
              </a:ext>
            </a:extLst>
          </p:cNvPr>
          <p:cNvSpPr>
            <a:spLocks noGrp="1"/>
          </p:cNvSpPr>
          <p:nvPr>
            <p:ph type="title"/>
          </p:nvPr>
        </p:nvSpPr>
        <p:spPr>
          <a:xfrm>
            <a:off x="586478" y="1683756"/>
            <a:ext cx="3115265" cy="2396359"/>
          </a:xfrm>
        </p:spPr>
        <p:txBody>
          <a:bodyPr anchor="b">
            <a:normAutofit/>
          </a:bodyPr>
          <a:lstStyle/>
          <a:p>
            <a:pPr algn="r"/>
            <a:r>
              <a:rPr lang="en-US" sz="4800" dirty="0">
                <a:solidFill>
                  <a:srgbClr val="FFFFFF"/>
                </a:solidFill>
              </a:rPr>
              <a:t>Routes of Clearance</a:t>
            </a:r>
          </a:p>
        </p:txBody>
      </p:sp>
      <p:graphicFrame>
        <p:nvGraphicFramePr>
          <p:cNvPr id="5" name="Content Placeholder 2">
            <a:extLst>
              <a:ext uri="{FF2B5EF4-FFF2-40B4-BE49-F238E27FC236}">
                <a16:creationId xmlns:a16="http://schemas.microsoft.com/office/drawing/2014/main" id="{1206FF1F-DF7B-4919-F60D-5A02A472496F}"/>
              </a:ext>
            </a:extLst>
          </p:cNvPr>
          <p:cNvGraphicFramePr>
            <a:graphicFrameLocks noGrp="1"/>
          </p:cNvGraphicFramePr>
          <p:nvPr>
            <p:ph idx="1"/>
            <p:extLst>
              <p:ext uri="{D42A27DB-BD31-4B8C-83A1-F6EECF244321}">
                <p14:modId xmlns:p14="http://schemas.microsoft.com/office/powerpoint/2010/main" val="4066264013"/>
              </p:ext>
            </p:extLst>
          </p:nvPr>
        </p:nvGraphicFramePr>
        <p:xfrm>
          <a:off x="4765964" y="511389"/>
          <a:ext cx="6805921" cy="6166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1148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81C1B1-BAE7-E0B6-E090-2A27E298975F}"/>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Can Supplements Help? </a:t>
            </a:r>
          </a:p>
        </p:txBody>
      </p:sp>
      <p:graphicFrame>
        <p:nvGraphicFramePr>
          <p:cNvPr id="5" name="Content Placeholder 2">
            <a:extLst>
              <a:ext uri="{FF2B5EF4-FFF2-40B4-BE49-F238E27FC236}">
                <a16:creationId xmlns:a16="http://schemas.microsoft.com/office/drawing/2014/main" id="{56053486-5DEE-8F4C-E510-77A4DB4900C0}"/>
              </a:ext>
            </a:extLst>
          </p:cNvPr>
          <p:cNvGraphicFramePr>
            <a:graphicFrameLocks noGrp="1"/>
          </p:cNvGraphicFramePr>
          <p:nvPr>
            <p:ph idx="1"/>
            <p:extLst>
              <p:ext uri="{D42A27DB-BD31-4B8C-83A1-F6EECF244321}">
                <p14:modId xmlns:p14="http://schemas.microsoft.com/office/powerpoint/2010/main" val="221407386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14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rson on a wheelchair">
            <a:extLst>
              <a:ext uri="{FF2B5EF4-FFF2-40B4-BE49-F238E27FC236}">
                <a16:creationId xmlns:a16="http://schemas.microsoft.com/office/drawing/2014/main" id="{F08E8C12-CFF4-C4CD-FE77-5B7B00D358A5}"/>
              </a:ext>
            </a:extLst>
          </p:cNvPr>
          <p:cNvPicPr>
            <a:picLocks noChangeAspect="1"/>
          </p:cNvPicPr>
          <p:nvPr/>
        </p:nvPicPr>
        <p:blipFill rotWithShape="1">
          <a:blip r:embed="rId2">
            <a:extLst>
              <a:ext uri="{28A0092B-C50C-407E-A947-70E740481C1C}">
                <a14:useLocalDpi xmlns:a14="http://schemas.microsoft.com/office/drawing/2010/main" val="0"/>
              </a:ext>
            </a:extLst>
          </a:blip>
          <a:srcRect l="1375" r="20033" b="-1"/>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6B56AB6-DB4D-583B-37C0-6C0063D01B7E}"/>
              </a:ext>
            </a:extLst>
          </p:cNvPr>
          <p:cNvSpPr>
            <a:spLocks noGrp="1"/>
          </p:cNvSpPr>
          <p:nvPr>
            <p:ph type="title"/>
          </p:nvPr>
        </p:nvSpPr>
        <p:spPr>
          <a:xfrm>
            <a:off x="804672" y="365125"/>
            <a:ext cx="5266155" cy="1325563"/>
          </a:xfrm>
        </p:spPr>
        <p:txBody>
          <a:bodyPr>
            <a:normAutofit/>
          </a:bodyPr>
          <a:lstStyle/>
          <a:p>
            <a:r>
              <a:rPr lang="en-US" dirty="0"/>
              <a:t>Increasing the Field of ‘Healthy’</a:t>
            </a:r>
          </a:p>
        </p:txBody>
      </p:sp>
      <p:sp>
        <p:nvSpPr>
          <p:cNvPr id="3" name="Content Placeholder 2">
            <a:extLst>
              <a:ext uri="{FF2B5EF4-FFF2-40B4-BE49-F238E27FC236}">
                <a16:creationId xmlns:a16="http://schemas.microsoft.com/office/drawing/2014/main" id="{0A9BCAAE-A14F-B97C-148D-DD98E29DF84E}"/>
              </a:ext>
            </a:extLst>
          </p:cNvPr>
          <p:cNvSpPr>
            <a:spLocks noGrp="1"/>
          </p:cNvSpPr>
          <p:nvPr>
            <p:ph idx="1"/>
          </p:nvPr>
        </p:nvSpPr>
        <p:spPr>
          <a:xfrm>
            <a:off x="804672" y="2022601"/>
            <a:ext cx="3941499" cy="4154361"/>
          </a:xfrm>
        </p:spPr>
        <p:txBody>
          <a:bodyPr>
            <a:normAutofit/>
          </a:bodyPr>
          <a:lstStyle/>
          <a:p>
            <a:r>
              <a:rPr lang="en-US" sz="2400" dirty="0"/>
              <a:t>Differently-abled individuals may not meet previous definitions of ‘healthy’</a:t>
            </a:r>
          </a:p>
          <a:p>
            <a:r>
              <a:rPr lang="en-US" sz="2400" dirty="0"/>
              <a:t>Also as we age, or as systems break down, we must look for new definitions of ‘healthy’</a:t>
            </a:r>
          </a:p>
          <a:p>
            <a:r>
              <a:rPr lang="en-US" sz="2400" dirty="0"/>
              <a:t>Healthy = Operating at your own best potential level of mind, body, and spirit</a:t>
            </a:r>
          </a:p>
        </p:txBody>
      </p:sp>
    </p:spTree>
    <p:extLst>
      <p:ext uri="{BB962C8B-B14F-4D97-AF65-F5344CB8AC3E}">
        <p14:creationId xmlns:p14="http://schemas.microsoft.com/office/powerpoint/2010/main" val="225309392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eople doing outdoor yoga">
            <a:extLst>
              <a:ext uri="{FF2B5EF4-FFF2-40B4-BE49-F238E27FC236}">
                <a16:creationId xmlns:a16="http://schemas.microsoft.com/office/drawing/2014/main" id="{5218438B-F14B-7062-8FD2-A442AE411E97}"/>
              </a:ext>
            </a:extLst>
          </p:cNvPr>
          <p:cNvPicPr>
            <a:picLocks noChangeAspect="1"/>
          </p:cNvPicPr>
          <p:nvPr/>
        </p:nvPicPr>
        <p:blipFill rotWithShape="1">
          <a:blip r:embed="rId2">
            <a:extLst>
              <a:ext uri="{28A0092B-C50C-407E-A947-70E740481C1C}">
                <a14:useLocalDpi xmlns:a14="http://schemas.microsoft.com/office/drawing/2010/main" val="0"/>
              </a:ext>
            </a:extLst>
          </a:blip>
          <a:srcRect l="10645" r="17492" b="-1"/>
          <a:stretch/>
        </p:blipFill>
        <p:spPr>
          <a:xfrm>
            <a:off x="4808765" y="10"/>
            <a:ext cx="7383236" cy="6857990"/>
          </a:xfrm>
          <a:prstGeom prst="rect">
            <a:avLst/>
          </a:prstGeom>
        </p:spPr>
      </p:pic>
      <p:sp>
        <p:nvSpPr>
          <p:cNvPr id="19" name="Freeform: Shape 18">
            <a:extLst>
              <a:ext uri="{FF2B5EF4-FFF2-40B4-BE49-F238E27FC236}">
                <a16:creationId xmlns:a16="http://schemas.microsoft.com/office/drawing/2014/main" id="{16EA23B6-4B44-4D76-87BA-D81CE35ED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2EEEAE0B-25B7-437B-B834-B70A93541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48A25E-4D4D-BB52-7C89-1D8F604F4A5B}"/>
              </a:ext>
            </a:extLst>
          </p:cNvPr>
          <p:cNvSpPr>
            <a:spLocks noGrp="1"/>
          </p:cNvSpPr>
          <p:nvPr>
            <p:ph type="title"/>
          </p:nvPr>
        </p:nvSpPr>
        <p:spPr>
          <a:xfrm>
            <a:off x="804673" y="365125"/>
            <a:ext cx="6179700" cy="1325563"/>
          </a:xfrm>
        </p:spPr>
        <p:txBody>
          <a:bodyPr>
            <a:normAutofit/>
          </a:bodyPr>
          <a:lstStyle/>
          <a:p>
            <a:r>
              <a:rPr lang="en-US" dirty="0"/>
              <a:t>Most Common Western Diseases</a:t>
            </a:r>
          </a:p>
        </p:txBody>
      </p:sp>
      <p:sp>
        <p:nvSpPr>
          <p:cNvPr id="3" name="Content Placeholder 2">
            <a:extLst>
              <a:ext uri="{FF2B5EF4-FFF2-40B4-BE49-F238E27FC236}">
                <a16:creationId xmlns:a16="http://schemas.microsoft.com/office/drawing/2014/main" id="{A64C5B1F-8FD8-646C-A001-22180254D1EE}"/>
              </a:ext>
            </a:extLst>
          </p:cNvPr>
          <p:cNvSpPr>
            <a:spLocks noGrp="1"/>
          </p:cNvSpPr>
          <p:nvPr>
            <p:ph idx="1"/>
          </p:nvPr>
        </p:nvSpPr>
        <p:spPr>
          <a:xfrm>
            <a:off x="804673" y="2022601"/>
            <a:ext cx="4655602" cy="4154361"/>
          </a:xfrm>
        </p:spPr>
        <p:txBody>
          <a:bodyPr>
            <a:normAutofit/>
          </a:bodyPr>
          <a:lstStyle/>
          <a:p>
            <a:r>
              <a:rPr lang="en-US" sz="1900" dirty="0"/>
              <a:t>According to the CDC: 6 in 10 Americans are living with a Chronic Disease</a:t>
            </a:r>
          </a:p>
          <a:p>
            <a:r>
              <a:rPr lang="en-US" sz="1900" dirty="0"/>
              <a:t>Heart Disease &amp; Stroke, Cancer, or Diabetes are the leading causes of Chronic Disease</a:t>
            </a:r>
          </a:p>
          <a:p>
            <a:r>
              <a:rPr lang="en-US" sz="1900" dirty="0"/>
              <a:t>“</a:t>
            </a:r>
            <a:r>
              <a:rPr lang="en-US" sz="1900" b="0" i="0" dirty="0">
                <a:effectLst/>
                <a:latin typeface="Open Sans" panose="020B0604020202020204" pitchFamily="34" charset="0"/>
              </a:rPr>
              <a:t>We know that most chronic diseases can be prevented by </a:t>
            </a:r>
            <a:r>
              <a:rPr lang="en-US" sz="1900" b="0" i="0" u="sng" dirty="0">
                <a:effectLst/>
                <a:latin typeface="Open Sans" panose="020B0604020202020204" pitchFamily="34" charset="0"/>
                <a:hlinkClick r:id="rId3"/>
              </a:rPr>
              <a:t>eating well</a:t>
            </a:r>
            <a:r>
              <a:rPr lang="en-US" sz="1900" b="0" i="0" dirty="0">
                <a:effectLst/>
                <a:latin typeface="Open Sans" panose="020B0604020202020204" pitchFamily="34" charset="0"/>
              </a:rPr>
              <a:t>, </a:t>
            </a:r>
            <a:r>
              <a:rPr lang="en-US" sz="1900" b="0" i="0" u="sng" dirty="0">
                <a:effectLst/>
                <a:latin typeface="Open Sans" panose="020B0604020202020204" pitchFamily="34" charset="0"/>
                <a:hlinkClick r:id="rId4"/>
              </a:rPr>
              <a:t>being physically active</a:t>
            </a:r>
            <a:r>
              <a:rPr lang="en-US" sz="1900" b="0" i="0" dirty="0">
                <a:effectLst/>
                <a:latin typeface="Open Sans" panose="020B0604020202020204" pitchFamily="34" charset="0"/>
              </a:rPr>
              <a:t>, </a:t>
            </a:r>
            <a:r>
              <a:rPr lang="en-US" sz="1900" b="0" i="0" u="sng" dirty="0">
                <a:effectLst/>
                <a:latin typeface="Open Sans" panose="020B0604020202020204" pitchFamily="34" charset="0"/>
                <a:hlinkClick r:id="rId5"/>
              </a:rPr>
              <a:t>avoiding tobacco</a:t>
            </a:r>
            <a:r>
              <a:rPr lang="en-US" sz="1900" b="0" i="0" dirty="0">
                <a:effectLst/>
                <a:latin typeface="Open Sans" panose="020B0604020202020204" pitchFamily="34" charset="0"/>
              </a:rPr>
              <a:t> and </a:t>
            </a:r>
            <a:r>
              <a:rPr lang="en-US" sz="1900" b="0" i="0" u="sng" dirty="0">
                <a:effectLst/>
                <a:latin typeface="Open Sans" panose="020B0604020202020204" pitchFamily="34" charset="0"/>
                <a:hlinkClick r:id="rId6"/>
              </a:rPr>
              <a:t>excessive drinking</a:t>
            </a:r>
            <a:r>
              <a:rPr lang="en-US" sz="1900" b="0" i="0" dirty="0">
                <a:effectLst/>
                <a:latin typeface="Open Sans" panose="020B0604020202020204" pitchFamily="34" charset="0"/>
              </a:rPr>
              <a:t>, and getting regular health screenings.”</a:t>
            </a:r>
          </a:p>
          <a:p>
            <a:pPr marL="0" indent="0">
              <a:buNone/>
            </a:pPr>
            <a:endParaRPr lang="en-US" sz="1900" dirty="0">
              <a:latin typeface="Open Sans" panose="020B0604020202020204" pitchFamily="34" charset="0"/>
            </a:endParaRPr>
          </a:p>
          <a:p>
            <a:pPr marL="0" indent="0">
              <a:buNone/>
            </a:pPr>
            <a:r>
              <a:rPr lang="en-US" sz="1900" dirty="0">
                <a:latin typeface="Open Sans" panose="020B0604020202020204" pitchFamily="34" charset="0"/>
              </a:rPr>
              <a:t>Source: Retrieved 12/28/22 from https://www.cdc.gov/chronicdisease/</a:t>
            </a:r>
            <a:endParaRPr lang="en-US" sz="1900" dirty="0"/>
          </a:p>
        </p:txBody>
      </p:sp>
    </p:spTree>
    <p:extLst>
      <p:ext uri="{BB962C8B-B14F-4D97-AF65-F5344CB8AC3E}">
        <p14:creationId xmlns:p14="http://schemas.microsoft.com/office/powerpoint/2010/main" val="243598109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lowing charcoal">
            <a:extLst>
              <a:ext uri="{FF2B5EF4-FFF2-40B4-BE49-F238E27FC236}">
                <a16:creationId xmlns:a16="http://schemas.microsoft.com/office/drawing/2014/main" id="{EC241096-E018-3DFD-BB8A-4601EC223D8B}"/>
              </a:ext>
            </a:extLst>
          </p:cNvPr>
          <p:cNvPicPr>
            <a:picLocks noChangeAspect="1"/>
          </p:cNvPicPr>
          <p:nvPr/>
        </p:nvPicPr>
        <p:blipFill rotWithShape="1">
          <a:blip r:embed="rId2">
            <a:extLst>
              <a:ext uri="{28A0092B-C50C-407E-A947-70E740481C1C}">
                <a14:useLocalDpi xmlns:a14="http://schemas.microsoft.com/office/drawing/2010/main" val="0"/>
              </a:ext>
            </a:extLst>
          </a:blip>
          <a:srcRect l="12791" r="15346" b="-1"/>
          <a:stretch/>
        </p:blipFill>
        <p:spPr>
          <a:xfrm>
            <a:off x="4808765" y="10"/>
            <a:ext cx="7383236" cy="6857990"/>
          </a:xfrm>
          <a:prstGeom prst="rect">
            <a:avLst/>
          </a:prstGeom>
        </p:spPr>
      </p:pic>
      <p:sp>
        <p:nvSpPr>
          <p:cNvPr id="10" name="Freeform: Shape 9">
            <a:extLst>
              <a:ext uri="{FF2B5EF4-FFF2-40B4-BE49-F238E27FC236}">
                <a16:creationId xmlns:a16="http://schemas.microsoft.com/office/drawing/2014/main" id="{16EA23B6-4B44-4D76-87BA-D81CE35ED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EEEAE0B-25B7-437B-B834-B70A93541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531004-07C2-E079-5D5B-C036866F259B}"/>
              </a:ext>
            </a:extLst>
          </p:cNvPr>
          <p:cNvSpPr>
            <a:spLocks noGrp="1"/>
          </p:cNvSpPr>
          <p:nvPr>
            <p:ph type="title"/>
          </p:nvPr>
        </p:nvSpPr>
        <p:spPr>
          <a:xfrm>
            <a:off x="804673" y="365125"/>
            <a:ext cx="6179700" cy="1325563"/>
          </a:xfrm>
        </p:spPr>
        <p:txBody>
          <a:bodyPr>
            <a:normAutofit/>
          </a:bodyPr>
          <a:lstStyle/>
          <a:p>
            <a:r>
              <a:rPr lang="en-US" dirty="0"/>
              <a:t>Chronic Inflammation</a:t>
            </a:r>
          </a:p>
        </p:txBody>
      </p:sp>
      <p:sp>
        <p:nvSpPr>
          <p:cNvPr id="3" name="Content Placeholder 2">
            <a:extLst>
              <a:ext uri="{FF2B5EF4-FFF2-40B4-BE49-F238E27FC236}">
                <a16:creationId xmlns:a16="http://schemas.microsoft.com/office/drawing/2014/main" id="{2169E795-084A-441F-9A69-5D71DAF3BAE3}"/>
              </a:ext>
            </a:extLst>
          </p:cNvPr>
          <p:cNvSpPr>
            <a:spLocks noGrp="1"/>
          </p:cNvSpPr>
          <p:nvPr>
            <p:ph idx="1"/>
          </p:nvPr>
        </p:nvSpPr>
        <p:spPr>
          <a:xfrm>
            <a:off x="804673" y="2022601"/>
            <a:ext cx="4655602" cy="4154361"/>
          </a:xfrm>
        </p:spPr>
        <p:txBody>
          <a:bodyPr>
            <a:normAutofit/>
          </a:bodyPr>
          <a:lstStyle/>
          <a:p>
            <a:r>
              <a:rPr lang="en-US" sz="2000"/>
              <a:t>Immune response to harmful stimuli (injury / infection)</a:t>
            </a:r>
          </a:p>
          <a:p>
            <a:r>
              <a:rPr lang="en-US" sz="2000"/>
              <a:t>Defined by pain, heat, redness, swelling, loss of function</a:t>
            </a:r>
          </a:p>
          <a:p>
            <a:r>
              <a:rPr lang="en-US" sz="2000"/>
              <a:t>Inflammation is a normal repair process</a:t>
            </a:r>
          </a:p>
          <a:p>
            <a:r>
              <a:rPr lang="en-US" sz="2000"/>
              <a:t>Chronic inflammation is a disease</a:t>
            </a:r>
          </a:p>
          <a:p>
            <a:r>
              <a:rPr lang="en-US" sz="2000"/>
              <a:t>Blood markers of inflammation include C-Reactive Protein (Connection with depression)</a:t>
            </a:r>
          </a:p>
          <a:p>
            <a:r>
              <a:rPr lang="en-US" sz="2000"/>
              <a:t>Most “-itis” conditions (vasculitis, diverticulitis) </a:t>
            </a:r>
          </a:p>
          <a:p>
            <a:endParaRPr lang="en-US" sz="2000"/>
          </a:p>
        </p:txBody>
      </p:sp>
    </p:spTree>
    <p:extLst>
      <p:ext uri="{BB962C8B-B14F-4D97-AF65-F5344CB8AC3E}">
        <p14:creationId xmlns:p14="http://schemas.microsoft.com/office/powerpoint/2010/main" val="357953857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lose-up of hamburger">
            <a:extLst>
              <a:ext uri="{FF2B5EF4-FFF2-40B4-BE49-F238E27FC236}">
                <a16:creationId xmlns:a16="http://schemas.microsoft.com/office/drawing/2014/main" id="{741411DF-1D51-B32D-3970-6B68777AF3AD}"/>
              </a:ext>
            </a:extLst>
          </p:cNvPr>
          <p:cNvPicPr>
            <a:picLocks noChangeAspect="1"/>
          </p:cNvPicPr>
          <p:nvPr/>
        </p:nvPicPr>
        <p:blipFill rotWithShape="1">
          <a:blip r:embed="rId2">
            <a:extLst>
              <a:ext uri="{28A0092B-C50C-407E-A947-70E740481C1C}">
                <a14:useLocalDpi xmlns:a14="http://schemas.microsoft.com/office/drawing/2010/main" val="0"/>
              </a:ext>
            </a:extLst>
          </a:blip>
          <a:srcRect l="25453" r="2954"/>
          <a:stretch/>
        </p:blipFill>
        <p:spPr>
          <a:xfrm>
            <a:off x="4808765" y="10"/>
            <a:ext cx="7383236" cy="6857990"/>
          </a:xfrm>
          <a:prstGeom prst="rect">
            <a:avLst/>
          </a:prstGeom>
        </p:spPr>
      </p:pic>
      <p:sp>
        <p:nvSpPr>
          <p:cNvPr id="10" name="Freeform: Shape 9">
            <a:extLst>
              <a:ext uri="{FF2B5EF4-FFF2-40B4-BE49-F238E27FC236}">
                <a16:creationId xmlns:a16="http://schemas.microsoft.com/office/drawing/2014/main" id="{16EA23B6-4B44-4D76-87BA-D81CE35ED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EEEAE0B-25B7-437B-B834-B70A93541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DC4157-B234-8F99-02A3-D1E513897E0A}"/>
              </a:ext>
            </a:extLst>
          </p:cNvPr>
          <p:cNvSpPr>
            <a:spLocks noGrp="1"/>
          </p:cNvSpPr>
          <p:nvPr>
            <p:ph type="title"/>
          </p:nvPr>
        </p:nvSpPr>
        <p:spPr>
          <a:xfrm>
            <a:off x="804673" y="365126"/>
            <a:ext cx="6179700" cy="983384"/>
          </a:xfrm>
        </p:spPr>
        <p:txBody>
          <a:bodyPr>
            <a:normAutofit fontScale="90000"/>
          </a:bodyPr>
          <a:lstStyle/>
          <a:p>
            <a:r>
              <a:rPr lang="en-US" dirty="0"/>
              <a:t>Causes of Chronic Inflammation</a:t>
            </a:r>
          </a:p>
        </p:txBody>
      </p:sp>
      <p:sp>
        <p:nvSpPr>
          <p:cNvPr id="3" name="Content Placeholder 2">
            <a:extLst>
              <a:ext uri="{FF2B5EF4-FFF2-40B4-BE49-F238E27FC236}">
                <a16:creationId xmlns:a16="http://schemas.microsoft.com/office/drawing/2014/main" id="{48770774-A136-3C26-7F67-279F8C4AB985}"/>
              </a:ext>
            </a:extLst>
          </p:cNvPr>
          <p:cNvSpPr>
            <a:spLocks noGrp="1"/>
          </p:cNvSpPr>
          <p:nvPr>
            <p:ph idx="1"/>
          </p:nvPr>
        </p:nvSpPr>
        <p:spPr>
          <a:xfrm>
            <a:off x="407508" y="1723727"/>
            <a:ext cx="4727910" cy="4835389"/>
          </a:xfrm>
        </p:spPr>
        <p:txBody>
          <a:bodyPr>
            <a:noAutofit/>
          </a:bodyPr>
          <a:lstStyle/>
          <a:p>
            <a:r>
              <a:rPr lang="en-US" sz="2400" b="1" dirty="0"/>
              <a:t>Poor diet: </a:t>
            </a:r>
            <a:r>
              <a:rPr lang="en-US" sz="2400" dirty="0"/>
              <a:t>Foods that are pro-inflammatory include food allergens, processed foods / oxidized foods, diets high in Omega-6 / low in Omega-3, diets lacking in fruits / vegetables</a:t>
            </a:r>
          </a:p>
          <a:p>
            <a:r>
              <a:rPr lang="en-US" sz="2400" b="1" dirty="0"/>
              <a:t>Environment: </a:t>
            </a:r>
            <a:r>
              <a:rPr lang="en-US" sz="2400" dirty="0"/>
              <a:t>Toxins, sick-building syndrome, noxious chemicals, airborne irritants</a:t>
            </a:r>
          </a:p>
          <a:p>
            <a:r>
              <a:rPr lang="en-US" sz="2400" b="1" dirty="0"/>
              <a:t>Stress: </a:t>
            </a:r>
            <a:r>
              <a:rPr lang="en-US" sz="2400" dirty="0"/>
              <a:t>Cortisol elevation – prevents glucose storage – more circulating glucose, narrowing arteries. Epinephrine leads to increased heart rate. </a:t>
            </a:r>
          </a:p>
        </p:txBody>
      </p:sp>
    </p:spTree>
    <p:extLst>
      <p:ext uri="{BB962C8B-B14F-4D97-AF65-F5344CB8AC3E}">
        <p14:creationId xmlns:p14="http://schemas.microsoft.com/office/powerpoint/2010/main" val="410181299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176E8-783B-7CD2-73CB-D3A7A8093C2D}"/>
              </a:ext>
            </a:extLst>
          </p:cNvPr>
          <p:cNvSpPr>
            <a:spLocks noGrp="1"/>
          </p:cNvSpPr>
          <p:nvPr>
            <p:ph type="title"/>
          </p:nvPr>
        </p:nvSpPr>
        <p:spPr>
          <a:xfrm>
            <a:off x="482605" y="3318740"/>
            <a:ext cx="3290887" cy="2452687"/>
          </a:xfrm>
        </p:spPr>
        <p:txBody>
          <a:bodyPr anchor="ctr">
            <a:normAutofit/>
          </a:bodyPr>
          <a:lstStyle/>
          <a:p>
            <a:r>
              <a:rPr lang="en-US" sz="3600"/>
              <a:t>Diseases linked to Chronic Inflammation</a:t>
            </a:r>
          </a:p>
        </p:txBody>
      </p:sp>
      <p:pic>
        <p:nvPicPr>
          <p:cNvPr id="5" name="Picture 4" descr="DNA helix in abstract form">
            <a:extLst>
              <a:ext uri="{FF2B5EF4-FFF2-40B4-BE49-F238E27FC236}">
                <a16:creationId xmlns:a16="http://schemas.microsoft.com/office/drawing/2014/main" id="{01B713DF-868A-26DE-5E65-067468EE5DA8}"/>
              </a:ext>
            </a:extLst>
          </p:cNvPr>
          <p:cNvPicPr>
            <a:picLocks noChangeAspect="1"/>
          </p:cNvPicPr>
          <p:nvPr/>
        </p:nvPicPr>
        <p:blipFill rotWithShape="1">
          <a:blip r:embed="rId2">
            <a:extLst>
              <a:ext uri="{28A0092B-C50C-407E-A947-70E740481C1C}">
                <a14:useLocalDpi xmlns:a14="http://schemas.microsoft.com/office/drawing/2010/main" val="0"/>
              </a:ext>
            </a:extLst>
          </a:blip>
          <a:srcRect t="26880" b="22395"/>
          <a:stretch/>
        </p:blipFill>
        <p:spPr>
          <a:xfrm>
            <a:off x="20" y="10"/>
            <a:ext cx="12191980" cy="252151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D8AD266B-FA0D-B1AD-ADFE-C358D7190A40}"/>
              </a:ext>
            </a:extLst>
          </p:cNvPr>
          <p:cNvSpPr>
            <a:spLocks noGrp="1"/>
          </p:cNvSpPr>
          <p:nvPr>
            <p:ph idx="1"/>
          </p:nvPr>
        </p:nvSpPr>
        <p:spPr>
          <a:xfrm>
            <a:off x="4257964" y="2770910"/>
            <a:ext cx="7451431" cy="3980872"/>
          </a:xfrm>
        </p:spPr>
        <p:txBody>
          <a:bodyPr anchor="ctr">
            <a:noAutofit/>
          </a:bodyPr>
          <a:lstStyle/>
          <a:p>
            <a:r>
              <a:rPr lang="en-US" sz="2400" b="1" dirty="0"/>
              <a:t>Autoimmune Diseases </a:t>
            </a:r>
            <a:r>
              <a:rPr lang="en-US" sz="2400" dirty="0"/>
              <a:t>– Crohn’s, Ulcerative Colitis, Hashimoto’s Thyroiditis, Lupus, etc. </a:t>
            </a:r>
          </a:p>
          <a:p>
            <a:r>
              <a:rPr lang="en-US" sz="2400" b="1" dirty="0"/>
              <a:t>Diabetes </a:t>
            </a:r>
            <a:r>
              <a:rPr lang="en-US" sz="2400" dirty="0"/>
              <a:t>– Chronic Inflammation </a:t>
            </a:r>
            <a:r>
              <a:rPr lang="en-US" sz="2400" dirty="0">
                <a:sym typeface="Wingdings" panose="05000000000000000000" pitchFamily="2" charset="2"/>
              </a:rPr>
              <a:t> Higher TNF (Tumor Necrosis Factor) in the blood  Cell resistance to insulin</a:t>
            </a:r>
          </a:p>
          <a:p>
            <a:r>
              <a:rPr lang="en-US" sz="2400" b="1" dirty="0">
                <a:sym typeface="Wingdings" panose="05000000000000000000" pitchFamily="2" charset="2"/>
              </a:rPr>
              <a:t>Allergies </a:t>
            </a:r>
            <a:r>
              <a:rPr lang="en-US" sz="2400" dirty="0">
                <a:sym typeface="Wingdings" panose="05000000000000000000" pitchFamily="2" charset="2"/>
              </a:rPr>
              <a:t>– Cause of inflammation and worsened by inflammation</a:t>
            </a:r>
          </a:p>
          <a:p>
            <a:r>
              <a:rPr lang="en-US" sz="2400" b="1" dirty="0">
                <a:sym typeface="Wingdings" panose="05000000000000000000" pitchFamily="2" charset="2"/>
              </a:rPr>
              <a:t>Cancer </a:t>
            </a:r>
            <a:r>
              <a:rPr lang="en-US" sz="2400" dirty="0">
                <a:sym typeface="Wingdings" panose="05000000000000000000" pitchFamily="2" charset="2"/>
              </a:rPr>
              <a:t>– Researchers at MIT found a link between chronic inflammation of the intestines and increased DNA damage</a:t>
            </a:r>
            <a:endParaRPr lang="en-US" sz="2400" dirty="0"/>
          </a:p>
        </p:txBody>
      </p:sp>
    </p:spTree>
    <p:extLst>
      <p:ext uri="{BB962C8B-B14F-4D97-AF65-F5344CB8AC3E}">
        <p14:creationId xmlns:p14="http://schemas.microsoft.com/office/powerpoint/2010/main" val="2900996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82832-2D3D-5661-620B-79DEB011FC5E}"/>
              </a:ext>
            </a:extLst>
          </p:cNvPr>
          <p:cNvSpPr>
            <a:spLocks noGrp="1"/>
          </p:cNvSpPr>
          <p:nvPr>
            <p:ph type="title"/>
          </p:nvPr>
        </p:nvSpPr>
        <p:spPr>
          <a:xfrm>
            <a:off x="304800" y="203201"/>
            <a:ext cx="5771737" cy="1925688"/>
          </a:xfrm>
        </p:spPr>
        <p:txBody>
          <a:bodyPr>
            <a:normAutofit/>
          </a:bodyPr>
          <a:lstStyle/>
          <a:p>
            <a:r>
              <a:rPr lang="en-US" dirty="0"/>
              <a:t>Reducing Inflammation</a:t>
            </a:r>
          </a:p>
        </p:txBody>
      </p:sp>
      <p:sp>
        <p:nvSpPr>
          <p:cNvPr id="3" name="Content Placeholder 2">
            <a:extLst>
              <a:ext uri="{FF2B5EF4-FFF2-40B4-BE49-F238E27FC236}">
                <a16:creationId xmlns:a16="http://schemas.microsoft.com/office/drawing/2014/main" id="{8BFF6BFE-0374-AF32-EE17-877C6E242B94}"/>
              </a:ext>
            </a:extLst>
          </p:cNvPr>
          <p:cNvSpPr>
            <a:spLocks noGrp="1"/>
          </p:cNvSpPr>
          <p:nvPr>
            <p:ph idx="1"/>
          </p:nvPr>
        </p:nvSpPr>
        <p:spPr>
          <a:xfrm>
            <a:off x="646544" y="2279018"/>
            <a:ext cx="5429999" cy="4214146"/>
          </a:xfrm>
        </p:spPr>
        <p:txBody>
          <a:bodyPr anchor="t">
            <a:normAutofit/>
          </a:bodyPr>
          <a:lstStyle/>
          <a:p>
            <a:r>
              <a:rPr lang="en-US" sz="2400" dirty="0"/>
              <a:t>Increasing Organic Whole Foods – Antioxidants</a:t>
            </a:r>
          </a:p>
          <a:p>
            <a:r>
              <a:rPr lang="en-US" sz="2400" dirty="0"/>
              <a:t>Increasing Omega – 3 Foods – Fish, Flax, Nuts / Seeds</a:t>
            </a:r>
          </a:p>
          <a:p>
            <a:r>
              <a:rPr lang="en-US" sz="2400" dirty="0"/>
              <a:t>Clean House – Get rid of chemicals, pesticides, herbicides, avoid fire retardants</a:t>
            </a:r>
          </a:p>
          <a:p>
            <a:r>
              <a:rPr lang="en-US" sz="2400" dirty="0"/>
              <a:t>Activities to reduce stress</a:t>
            </a:r>
          </a:p>
          <a:p>
            <a:r>
              <a:rPr lang="en-US" sz="2400" dirty="0"/>
              <a:t>Consider medical interventions such as supplements, therapy, or acupuncture</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Fire extinguisher and hose reel in hotel corridor">
            <a:extLst>
              <a:ext uri="{FF2B5EF4-FFF2-40B4-BE49-F238E27FC236}">
                <a16:creationId xmlns:a16="http://schemas.microsoft.com/office/drawing/2014/main" id="{BE5C321A-0E67-F793-BEED-F86404027770}"/>
              </a:ext>
            </a:extLst>
          </p:cNvPr>
          <p:cNvPicPr>
            <a:picLocks noChangeAspect="1"/>
          </p:cNvPicPr>
          <p:nvPr/>
        </p:nvPicPr>
        <p:blipFill rotWithShape="1">
          <a:blip r:embed="rId2">
            <a:extLst>
              <a:ext uri="{28A0092B-C50C-407E-A947-70E740481C1C}">
                <a14:useLocalDpi xmlns:a14="http://schemas.microsoft.com/office/drawing/2010/main" val="0"/>
              </a:ext>
            </a:extLst>
          </a:blip>
          <a:srcRect l="8671" r="27096"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92210884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FEE3F-DABC-00E0-4149-3C7C5719E7D0}"/>
              </a:ext>
            </a:extLst>
          </p:cNvPr>
          <p:cNvSpPr>
            <a:spLocks noGrp="1"/>
          </p:cNvSpPr>
          <p:nvPr>
            <p:ph type="title"/>
          </p:nvPr>
        </p:nvSpPr>
        <p:spPr>
          <a:xfrm>
            <a:off x="294685" y="350743"/>
            <a:ext cx="5314536" cy="1325563"/>
          </a:xfrm>
        </p:spPr>
        <p:txBody>
          <a:bodyPr>
            <a:normAutofit/>
          </a:bodyPr>
          <a:lstStyle/>
          <a:p>
            <a:r>
              <a:rPr lang="en-US" dirty="0"/>
              <a:t>Heal the Gut</a:t>
            </a:r>
          </a:p>
        </p:txBody>
      </p:sp>
      <p:sp>
        <p:nvSpPr>
          <p:cNvPr id="3" name="Content Placeholder 2">
            <a:extLst>
              <a:ext uri="{FF2B5EF4-FFF2-40B4-BE49-F238E27FC236}">
                <a16:creationId xmlns:a16="http://schemas.microsoft.com/office/drawing/2014/main" id="{BB26E6F7-9BFF-CAA3-7704-2BAAD2861D37}"/>
              </a:ext>
            </a:extLst>
          </p:cNvPr>
          <p:cNvSpPr>
            <a:spLocks noGrp="1"/>
          </p:cNvSpPr>
          <p:nvPr>
            <p:ph idx="1"/>
          </p:nvPr>
        </p:nvSpPr>
        <p:spPr>
          <a:xfrm>
            <a:off x="387928" y="1773383"/>
            <a:ext cx="6040581" cy="4733874"/>
          </a:xfrm>
        </p:spPr>
        <p:txBody>
          <a:bodyPr anchor="t">
            <a:noAutofit/>
          </a:bodyPr>
          <a:lstStyle/>
          <a:p>
            <a:r>
              <a:rPr lang="en-US" dirty="0"/>
              <a:t>Avoid Common Food Allergens</a:t>
            </a:r>
          </a:p>
          <a:p>
            <a:r>
              <a:rPr lang="en-US" dirty="0"/>
              <a:t>Focus on lightly steamed vegetables, fruits, fish, or organic meats</a:t>
            </a:r>
          </a:p>
          <a:p>
            <a:r>
              <a:rPr lang="en-US" dirty="0"/>
              <a:t>Plenty of Fresh Water</a:t>
            </a:r>
          </a:p>
          <a:p>
            <a:r>
              <a:rPr lang="en-US" dirty="0"/>
              <a:t>Avoid Processed Foods / Processed Sugars</a:t>
            </a:r>
          </a:p>
          <a:p>
            <a:r>
              <a:rPr lang="en-US" dirty="0"/>
              <a:t>Probiotics, Glutamine, Slippery Elm, or DGL may be helpful</a:t>
            </a:r>
          </a:p>
          <a:p>
            <a:endParaRPr lang="en-US" dirty="0"/>
          </a:p>
          <a:p>
            <a:pPr marL="0" indent="0">
              <a:buNone/>
            </a:pPr>
            <a:r>
              <a:rPr lang="en-US" sz="1400" dirty="0"/>
              <a:t>*Speak with your Health Care Practitioner about appropriate interventions</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erson holding carton of vegetables">
            <a:extLst>
              <a:ext uri="{FF2B5EF4-FFF2-40B4-BE49-F238E27FC236}">
                <a16:creationId xmlns:a16="http://schemas.microsoft.com/office/drawing/2014/main" id="{355F9BF0-187F-AFF4-2747-F9E91002D464}"/>
              </a:ext>
            </a:extLst>
          </p:cNvPr>
          <p:cNvPicPr>
            <a:picLocks noChangeAspect="1"/>
          </p:cNvPicPr>
          <p:nvPr/>
        </p:nvPicPr>
        <p:blipFill rotWithShape="1">
          <a:blip r:embed="rId2">
            <a:extLst>
              <a:ext uri="{28A0092B-C50C-407E-A947-70E740481C1C}">
                <a14:useLocalDpi xmlns:a14="http://schemas.microsoft.com/office/drawing/2010/main" val="0"/>
              </a:ext>
            </a:extLst>
          </a:blip>
          <a:srcRect l="16773" r="18993"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36471954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1354</Words>
  <Application>Microsoft Office PowerPoint</Application>
  <PresentationFormat>Widescreen</PresentationFormat>
  <Paragraphs>153</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Open Sans</vt:lpstr>
      <vt:lpstr>Proxima Nova Bold</vt:lpstr>
      <vt:lpstr>Office Theme</vt:lpstr>
      <vt:lpstr>Building a Healthy Body</vt:lpstr>
      <vt:lpstr>Many Definitions of ‘Healthy’</vt:lpstr>
      <vt:lpstr>Increasing the Field of ‘Healthy’</vt:lpstr>
      <vt:lpstr>Most Common Western Diseases</vt:lpstr>
      <vt:lpstr>Chronic Inflammation</vt:lpstr>
      <vt:lpstr>Causes of Chronic Inflammation</vt:lpstr>
      <vt:lpstr>Diseases linked to Chronic Inflammation</vt:lpstr>
      <vt:lpstr>Reducing Inflammation</vt:lpstr>
      <vt:lpstr>Heal the Gut</vt:lpstr>
      <vt:lpstr>Adequate Fiber</vt:lpstr>
      <vt:lpstr>PowerPoint Presentation</vt:lpstr>
      <vt:lpstr>Common Food Allergens</vt:lpstr>
      <vt:lpstr>Elimination Diet</vt:lpstr>
      <vt:lpstr>Common Symptoms of Food Allergies</vt:lpstr>
      <vt:lpstr>Sugar Woes </vt:lpstr>
      <vt:lpstr>Identify and Eliminate Stress Triggers</vt:lpstr>
      <vt:lpstr>Depression and Disease </vt:lpstr>
      <vt:lpstr>Depression Triggers</vt:lpstr>
      <vt:lpstr>Probiotics and Anxiety </vt:lpstr>
      <vt:lpstr>Exercise and Health</vt:lpstr>
      <vt:lpstr>The Importance of Sleep</vt:lpstr>
      <vt:lpstr>Sleep Hygiene: Bedroom as Oasis</vt:lpstr>
      <vt:lpstr>Routes of Clearance</vt:lpstr>
      <vt:lpstr>Can Supplements Help?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Healthy Body</dc:title>
  <dc:creator>Melanie Trowbridge</dc:creator>
  <cp:lastModifiedBy>Melanie Trowbridge</cp:lastModifiedBy>
  <cp:revision>3</cp:revision>
  <dcterms:created xsi:type="dcterms:W3CDTF">2022-12-28T15:00:58Z</dcterms:created>
  <dcterms:modified xsi:type="dcterms:W3CDTF">2022-12-28T17:26:45Z</dcterms:modified>
</cp:coreProperties>
</file>