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00B68-CE5B-47FC-A726-82BD25E0904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BD6C747-B683-4197-8248-8BEDABF42326}">
      <dgm:prSet/>
      <dgm:spPr/>
      <dgm:t>
        <a:bodyPr/>
        <a:lstStyle/>
        <a:p>
          <a:r>
            <a:rPr lang="en-US" dirty="0"/>
            <a:t>Research shows to get the health benefits from some of our top “superfoods”, you need to consume the whole food and not a supplement containing its constituents</a:t>
          </a:r>
        </a:p>
      </dgm:t>
    </dgm:pt>
    <dgm:pt modelId="{6DFD9A53-8547-4336-82D1-E64F04265BB4}" type="parTrans" cxnId="{1A2B4442-ABED-45B9-A5F9-0DA8D4377297}">
      <dgm:prSet/>
      <dgm:spPr/>
      <dgm:t>
        <a:bodyPr/>
        <a:lstStyle/>
        <a:p>
          <a:endParaRPr lang="en-US"/>
        </a:p>
      </dgm:t>
    </dgm:pt>
    <dgm:pt modelId="{9025E4AA-9CC8-4E8E-B538-476E6D2B4668}" type="sibTrans" cxnId="{1A2B4442-ABED-45B9-A5F9-0DA8D4377297}">
      <dgm:prSet/>
      <dgm:spPr/>
      <dgm:t>
        <a:bodyPr/>
        <a:lstStyle/>
        <a:p>
          <a:endParaRPr lang="en-US"/>
        </a:p>
      </dgm:t>
    </dgm:pt>
    <dgm:pt modelId="{86C22BEA-87A5-4EDB-98EA-CFA5E473A5D7}">
      <dgm:prSet/>
      <dgm:spPr/>
      <dgm:t>
        <a:bodyPr/>
        <a:lstStyle/>
        <a:p>
          <a:r>
            <a:rPr lang="en-US" dirty="0"/>
            <a:t>Synergistic activity? </a:t>
          </a:r>
        </a:p>
      </dgm:t>
    </dgm:pt>
    <dgm:pt modelId="{142A12EA-9A38-42FA-B3FF-E64581927AE3}" type="parTrans" cxnId="{86A69ABB-04A0-4495-AC8B-A2BBAE890908}">
      <dgm:prSet/>
      <dgm:spPr/>
      <dgm:t>
        <a:bodyPr/>
        <a:lstStyle/>
        <a:p>
          <a:endParaRPr lang="en-US"/>
        </a:p>
      </dgm:t>
    </dgm:pt>
    <dgm:pt modelId="{5CE8C5BC-1D00-45DE-B82A-785C3E53012B}" type="sibTrans" cxnId="{86A69ABB-04A0-4495-AC8B-A2BBAE890908}">
      <dgm:prSet/>
      <dgm:spPr/>
      <dgm:t>
        <a:bodyPr/>
        <a:lstStyle/>
        <a:p>
          <a:endParaRPr lang="en-US"/>
        </a:p>
      </dgm:t>
    </dgm:pt>
    <dgm:pt modelId="{FF5F9D08-78F2-4AB5-8888-3502A5126D80}">
      <dgm:prSet/>
      <dgm:spPr/>
      <dgm:t>
        <a:bodyPr/>
        <a:lstStyle/>
        <a:p>
          <a:r>
            <a:rPr lang="en-US"/>
            <a:t>Studies show that supplements don’t extend life and may actually shorten life in some instances. Food is the medicine. </a:t>
          </a:r>
        </a:p>
      </dgm:t>
    </dgm:pt>
    <dgm:pt modelId="{2B37C801-A950-4A4F-8F30-C5EB5EFF4C78}" type="parTrans" cxnId="{90B9CAE7-BE3A-40C0-945A-DC9C95354404}">
      <dgm:prSet/>
      <dgm:spPr/>
      <dgm:t>
        <a:bodyPr/>
        <a:lstStyle/>
        <a:p>
          <a:endParaRPr lang="en-US"/>
        </a:p>
      </dgm:t>
    </dgm:pt>
    <dgm:pt modelId="{423D51B8-7A52-4E63-BBB3-2F51F1658A96}" type="sibTrans" cxnId="{90B9CAE7-BE3A-40C0-945A-DC9C95354404}">
      <dgm:prSet/>
      <dgm:spPr/>
      <dgm:t>
        <a:bodyPr/>
        <a:lstStyle/>
        <a:p>
          <a:endParaRPr lang="en-US"/>
        </a:p>
      </dgm:t>
    </dgm:pt>
    <dgm:pt modelId="{D40DA411-C154-4900-9226-2363EE347332}" type="pres">
      <dgm:prSet presAssocID="{70E00B68-CE5B-47FC-A726-82BD25E09042}" presName="linear" presStyleCnt="0">
        <dgm:presLayoutVars>
          <dgm:animLvl val="lvl"/>
          <dgm:resizeHandles val="exact"/>
        </dgm:presLayoutVars>
      </dgm:prSet>
      <dgm:spPr/>
    </dgm:pt>
    <dgm:pt modelId="{39051CCA-3BDF-46D6-8568-BD0397E36F4F}" type="pres">
      <dgm:prSet presAssocID="{CBD6C747-B683-4197-8248-8BEDABF42326}" presName="parentText" presStyleLbl="node1" presStyleIdx="0" presStyleCnt="3" custScaleY="144205">
        <dgm:presLayoutVars>
          <dgm:chMax val="0"/>
          <dgm:bulletEnabled val="1"/>
        </dgm:presLayoutVars>
      </dgm:prSet>
      <dgm:spPr/>
    </dgm:pt>
    <dgm:pt modelId="{20501152-D371-4A46-BD51-91A4CF9EB709}" type="pres">
      <dgm:prSet presAssocID="{9025E4AA-9CC8-4E8E-B538-476E6D2B4668}" presName="spacer" presStyleCnt="0"/>
      <dgm:spPr/>
    </dgm:pt>
    <dgm:pt modelId="{BDFE4005-ACD1-4FF9-B784-BF0242D274B0}" type="pres">
      <dgm:prSet presAssocID="{86C22BEA-87A5-4EDB-98EA-CFA5E473A5D7}" presName="parentText" presStyleLbl="node1" presStyleIdx="1" presStyleCnt="3" custScaleX="46512" custScaleY="50679">
        <dgm:presLayoutVars>
          <dgm:chMax val="0"/>
          <dgm:bulletEnabled val="1"/>
        </dgm:presLayoutVars>
      </dgm:prSet>
      <dgm:spPr/>
    </dgm:pt>
    <dgm:pt modelId="{7DC4724F-E11E-4208-9720-1AE6CD58EA5F}" type="pres">
      <dgm:prSet presAssocID="{5CE8C5BC-1D00-45DE-B82A-785C3E53012B}" presName="spacer" presStyleCnt="0"/>
      <dgm:spPr/>
    </dgm:pt>
    <dgm:pt modelId="{7415501B-8A5D-4216-8F79-F598F65936FF}" type="pres">
      <dgm:prSet presAssocID="{FF5F9D08-78F2-4AB5-8888-3502A5126D8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C5F813-6B58-4135-89BD-345B64A99339}" type="presOf" srcId="{86C22BEA-87A5-4EDB-98EA-CFA5E473A5D7}" destId="{BDFE4005-ACD1-4FF9-B784-BF0242D274B0}" srcOrd="0" destOrd="0" presId="urn:microsoft.com/office/officeart/2005/8/layout/vList2"/>
    <dgm:cxn modelId="{1A2B4442-ABED-45B9-A5F9-0DA8D4377297}" srcId="{70E00B68-CE5B-47FC-A726-82BD25E09042}" destId="{CBD6C747-B683-4197-8248-8BEDABF42326}" srcOrd="0" destOrd="0" parTransId="{6DFD9A53-8547-4336-82D1-E64F04265BB4}" sibTransId="{9025E4AA-9CC8-4E8E-B538-476E6D2B4668}"/>
    <dgm:cxn modelId="{1BE995A6-FD77-48EE-8DF8-4D96F84560E0}" type="presOf" srcId="{CBD6C747-B683-4197-8248-8BEDABF42326}" destId="{39051CCA-3BDF-46D6-8568-BD0397E36F4F}" srcOrd="0" destOrd="0" presId="urn:microsoft.com/office/officeart/2005/8/layout/vList2"/>
    <dgm:cxn modelId="{86A69ABB-04A0-4495-AC8B-A2BBAE890908}" srcId="{70E00B68-CE5B-47FC-A726-82BD25E09042}" destId="{86C22BEA-87A5-4EDB-98EA-CFA5E473A5D7}" srcOrd="1" destOrd="0" parTransId="{142A12EA-9A38-42FA-B3FF-E64581927AE3}" sibTransId="{5CE8C5BC-1D00-45DE-B82A-785C3E53012B}"/>
    <dgm:cxn modelId="{AE226BD2-9ADE-42BB-96D0-FAA78A03E56D}" type="presOf" srcId="{FF5F9D08-78F2-4AB5-8888-3502A5126D80}" destId="{7415501B-8A5D-4216-8F79-F598F65936FF}" srcOrd="0" destOrd="0" presId="urn:microsoft.com/office/officeart/2005/8/layout/vList2"/>
    <dgm:cxn modelId="{90B9CAE7-BE3A-40C0-945A-DC9C95354404}" srcId="{70E00B68-CE5B-47FC-A726-82BD25E09042}" destId="{FF5F9D08-78F2-4AB5-8888-3502A5126D80}" srcOrd="2" destOrd="0" parTransId="{2B37C801-A950-4A4F-8F30-C5EB5EFF4C78}" sibTransId="{423D51B8-7A52-4E63-BBB3-2F51F1658A96}"/>
    <dgm:cxn modelId="{462AFDFD-5B96-4031-8B02-2B17A38C0F2B}" type="presOf" srcId="{70E00B68-CE5B-47FC-A726-82BD25E09042}" destId="{D40DA411-C154-4900-9226-2363EE347332}" srcOrd="0" destOrd="0" presId="urn:microsoft.com/office/officeart/2005/8/layout/vList2"/>
    <dgm:cxn modelId="{CE52F812-8154-4FBB-9E70-8FF74E93A9E6}" type="presParOf" srcId="{D40DA411-C154-4900-9226-2363EE347332}" destId="{39051CCA-3BDF-46D6-8568-BD0397E36F4F}" srcOrd="0" destOrd="0" presId="urn:microsoft.com/office/officeart/2005/8/layout/vList2"/>
    <dgm:cxn modelId="{50CFDC87-2F5A-402C-97B1-BBD9AF44FE0E}" type="presParOf" srcId="{D40DA411-C154-4900-9226-2363EE347332}" destId="{20501152-D371-4A46-BD51-91A4CF9EB709}" srcOrd="1" destOrd="0" presId="urn:microsoft.com/office/officeart/2005/8/layout/vList2"/>
    <dgm:cxn modelId="{9D52DF6A-CDBF-4845-8D23-0B2A77A5E9B2}" type="presParOf" srcId="{D40DA411-C154-4900-9226-2363EE347332}" destId="{BDFE4005-ACD1-4FF9-B784-BF0242D274B0}" srcOrd="2" destOrd="0" presId="urn:microsoft.com/office/officeart/2005/8/layout/vList2"/>
    <dgm:cxn modelId="{3082FAF2-98A6-4589-93F1-E61FFEAD11FD}" type="presParOf" srcId="{D40DA411-C154-4900-9226-2363EE347332}" destId="{7DC4724F-E11E-4208-9720-1AE6CD58EA5F}" srcOrd="3" destOrd="0" presId="urn:microsoft.com/office/officeart/2005/8/layout/vList2"/>
    <dgm:cxn modelId="{479C003C-F9B8-4E1D-BA3C-87F125D76FC1}" type="presParOf" srcId="{D40DA411-C154-4900-9226-2363EE347332}" destId="{7415501B-8A5D-4216-8F79-F598F65936F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250FAF-8AB3-431A-BDAE-581DDAED5F3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DC8856-3802-4D60-9C1F-125A4CB4FC28}">
      <dgm:prSet custT="1"/>
      <dgm:spPr/>
      <dgm:t>
        <a:bodyPr/>
        <a:lstStyle/>
        <a:p>
          <a:r>
            <a:rPr lang="en-US" sz="1400" dirty="0"/>
            <a:t>The USDA recommends that we eat at least 3 cups of dark green vegetables per week (Swiss Chard, Kale, or Collards)</a:t>
          </a:r>
        </a:p>
      </dgm:t>
    </dgm:pt>
    <dgm:pt modelId="{6CE59FA7-116E-4BF6-AB49-909A26700CFE}" type="parTrans" cxnId="{06E0E726-D487-41F9-9F08-87AA0273CF12}">
      <dgm:prSet/>
      <dgm:spPr/>
      <dgm:t>
        <a:bodyPr/>
        <a:lstStyle/>
        <a:p>
          <a:endParaRPr lang="en-US"/>
        </a:p>
      </dgm:t>
    </dgm:pt>
    <dgm:pt modelId="{A2BCBE74-C33F-47A6-9D77-318920542229}" type="sibTrans" cxnId="{06E0E726-D487-41F9-9F08-87AA0273CF12}">
      <dgm:prSet/>
      <dgm:spPr/>
      <dgm:t>
        <a:bodyPr/>
        <a:lstStyle/>
        <a:p>
          <a:endParaRPr lang="en-US"/>
        </a:p>
      </dgm:t>
    </dgm:pt>
    <dgm:pt modelId="{E775ADEA-23EB-42C2-8372-17C9C77EBCF8}">
      <dgm:prSet custT="1"/>
      <dgm:spPr/>
      <dgm:t>
        <a:bodyPr/>
        <a:lstStyle/>
        <a:p>
          <a:r>
            <a:rPr lang="en-US" sz="2800" dirty="0"/>
            <a:t>The benefits include:</a:t>
          </a:r>
        </a:p>
      </dgm:t>
    </dgm:pt>
    <dgm:pt modelId="{410E136D-5384-4F10-BFE1-3C6BEE75065A}" type="parTrans" cxnId="{33B8A358-D5DB-43C8-9186-FCFFF43BE19D}">
      <dgm:prSet/>
      <dgm:spPr/>
      <dgm:t>
        <a:bodyPr/>
        <a:lstStyle/>
        <a:p>
          <a:endParaRPr lang="en-US"/>
        </a:p>
      </dgm:t>
    </dgm:pt>
    <dgm:pt modelId="{7BD954FE-1791-43E8-A576-2E412C4A9864}" type="sibTrans" cxnId="{33B8A358-D5DB-43C8-9186-FCFFF43BE19D}">
      <dgm:prSet/>
      <dgm:spPr/>
      <dgm:t>
        <a:bodyPr/>
        <a:lstStyle/>
        <a:p>
          <a:endParaRPr lang="en-US"/>
        </a:p>
      </dgm:t>
    </dgm:pt>
    <dgm:pt modelId="{7FB42C47-B781-431C-9DDF-E54BB4006C60}">
      <dgm:prSet/>
      <dgm:spPr/>
      <dgm:t>
        <a:bodyPr/>
        <a:lstStyle/>
        <a:p>
          <a:r>
            <a:rPr lang="en-US"/>
            <a:t>Most concentrated sources of vitamins (K, E, C, Bs)</a:t>
          </a:r>
        </a:p>
      </dgm:t>
    </dgm:pt>
    <dgm:pt modelId="{2B7B1D91-04FC-4412-BB6A-62AFB8E3F4F4}" type="parTrans" cxnId="{2D795851-DED8-4C54-857D-7888E386C8D2}">
      <dgm:prSet/>
      <dgm:spPr/>
      <dgm:t>
        <a:bodyPr/>
        <a:lstStyle/>
        <a:p>
          <a:endParaRPr lang="en-US"/>
        </a:p>
      </dgm:t>
    </dgm:pt>
    <dgm:pt modelId="{9479521C-9C4B-4FFC-BDF3-9FE3DC7D699F}" type="sibTrans" cxnId="{2D795851-DED8-4C54-857D-7888E386C8D2}">
      <dgm:prSet/>
      <dgm:spPr/>
      <dgm:t>
        <a:bodyPr/>
        <a:lstStyle/>
        <a:p>
          <a:endParaRPr lang="en-US"/>
        </a:p>
      </dgm:t>
    </dgm:pt>
    <dgm:pt modelId="{1D8E359B-53E6-457A-BEE9-E9D0EF247424}">
      <dgm:prSet/>
      <dgm:spPr/>
      <dgm:t>
        <a:bodyPr/>
        <a:lstStyle/>
        <a:p>
          <a:r>
            <a:rPr lang="en-US" dirty="0"/>
            <a:t>Rich source of minerals (iron, calcium, potassium, magnesium)</a:t>
          </a:r>
        </a:p>
      </dgm:t>
    </dgm:pt>
    <dgm:pt modelId="{7044B21A-C86F-4FBE-9EBA-45B463E2C3B3}" type="parTrans" cxnId="{83607DE0-3565-4BC9-B2D4-137A21FED10A}">
      <dgm:prSet/>
      <dgm:spPr/>
      <dgm:t>
        <a:bodyPr/>
        <a:lstStyle/>
        <a:p>
          <a:endParaRPr lang="en-US"/>
        </a:p>
      </dgm:t>
    </dgm:pt>
    <dgm:pt modelId="{72E9EA0E-D6AF-4240-ACB9-0B93D833A07E}" type="sibTrans" cxnId="{83607DE0-3565-4BC9-B2D4-137A21FED10A}">
      <dgm:prSet/>
      <dgm:spPr/>
      <dgm:t>
        <a:bodyPr/>
        <a:lstStyle/>
        <a:p>
          <a:endParaRPr lang="en-US"/>
        </a:p>
      </dgm:t>
    </dgm:pt>
    <dgm:pt modelId="{7C59AC4F-5438-4DD7-A50C-3327042F893D}">
      <dgm:prSet/>
      <dgm:spPr/>
      <dgm:t>
        <a:bodyPr/>
        <a:lstStyle/>
        <a:p>
          <a:r>
            <a:rPr lang="en-US" dirty="0"/>
            <a:t>Phytonutrients (Beta – Carotene, lutein, </a:t>
          </a:r>
          <a:r>
            <a:rPr lang="en-US" dirty="0" err="1"/>
            <a:t>zeaxanthine</a:t>
          </a:r>
          <a:r>
            <a:rPr lang="en-US" dirty="0"/>
            <a:t> </a:t>
          </a:r>
        </a:p>
      </dgm:t>
    </dgm:pt>
    <dgm:pt modelId="{62B33DFC-B9A0-41D1-BB6E-0C6620CDE241}" type="parTrans" cxnId="{1D3DA68A-4ADC-4D6F-9DCD-8C52A6E0122A}">
      <dgm:prSet/>
      <dgm:spPr/>
      <dgm:t>
        <a:bodyPr/>
        <a:lstStyle/>
        <a:p>
          <a:endParaRPr lang="en-US"/>
        </a:p>
      </dgm:t>
    </dgm:pt>
    <dgm:pt modelId="{33956CBA-5275-4AB0-A979-C6002A532314}" type="sibTrans" cxnId="{1D3DA68A-4ADC-4D6F-9DCD-8C52A6E0122A}">
      <dgm:prSet/>
      <dgm:spPr/>
      <dgm:t>
        <a:bodyPr/>
        <a:lstStyle/>
        <a:p>
          <a:endParaRPr lang="en-US"/>
        </a:p>
      </dgm:t>
    </dgm:pt>
    <dgm:pt modelId="{A2A9CA62-8203-4226-B750-655A46ED6578}" type="pres">
      <dgm:prSet presAssocID="{C2250FAF-8AB3-431A-BDAE-581DDAED5F3B}" presName="vert0" presStyleCnt="0">
        <dgm:presLayoutVars>
          <dgm:dir/>
          <dgm:animOne val="branch"/>
          <dgm:animLvl val="lvl"/>
        </dgm:presLayoutVars>
      </dgm:prSet>
      <dgm:spPr/>
    </dgm:pt>
    <dgm:pt modelId="{235CB3F0-81A3-486D-8165-D6D1D0C16850}" type="pres">
      <dgm:prSet presAssocID="{FADC8856-3802-4D60-9C1F-125A4CB4FC28}" presName="thickLine" presStyleLbl="alignNode1" presStyleIdx="0" presStyleCnt="5"/>
      <dgm:spPr/>
    </dgm:pt>
    <dgm:pt modelId="{3C377ACE-D392-418B-9214-C46E8012E59B}" type="pres">
      <dgm:prSet presAssocID="{FADC8856-3802-4D60-9C1F-125A4CB4FC28}" presName="horz1" presStyleCnt="0"/>
      <dgm:spPr/>
    </dgm:pt>
    <dgm:pt modelId="{51376502-646A-4C99-BCAA-8957EC45D09C}" type="pres">
      <dgm:prSet presAssocID="{FADC8856-3802-4D60-9C1F-125A4CB4FC28}" presName="tx1" presStyleLbl="revTx" presStyleIdx="0" presStyleCnt="5"/>
      <dgm:spPr/>
    </dgm:pt>
    <dgm:pt modelId="{41749C77-15D7-442A-9A41-A67A5B9AC2EE}" type="pres">
      <dgm:prSet presAssocID="{FADC8856-3802-4D60-9C1F-125A4CB4FC28}" presName="vert1" presStyleCnt="0"/>
      <dgm:spPr/>
    </dgm:pt>
    <dgm:pt modelId="{CED326CC-9FD9-4DA1-AFD3-99966A6B9FF7}" type="pres">
      <dgm:prSet presAssocID="{E775ADEA-23EB-42C2-8372-17C9C77EBCF8}" presName="thickLine" presStyleLbl="alignNode1" presStyleIdx="1" presStyleCnt="5"/>
      <dgm:spPr/>
    </dgm:pt>
    <dgm:pt modelId="{FAE7A328-6E36-4304-9457-1A3F81C0CA93}" type="pres">
      <dgm:prSet presAssocID="{E775ADEA-23EB-42C2-8372-17C9C77EBCF8}" presName="horz1" presStyleCnt="0"/>
      <dgm:spPr/>
    </dgm:pt>
    <dgm:pt modelId="{ABF99FCF-F6C0-409D-B6E0-DEC805E40C94}" type="pres">
      <dgm:prSet presAssocID="{E775ADEA-23EB-42C2-8372-17C9C77EBCF8}" presName="tx1" presStyleLbl="revTx" presStyleIdx="1" presStyleCnt="5"/>
      <dgm:spPr/>
    </dgm:pt>
    <dgm:pt modelId="{61480993-CAAF-407F-9E48-31DD4AAB6C15}" type="pres">
      <dgm:prSet presAssocID="{E775ADEA-23EB-42C2-8372-17C9C77EBCF8}" presName="vert1" presStyleCnt="0"/>
      <dgm:spPr/>
    </dgm:pt>
    <dgm:pt modelId="{836F5999-680C-40C3-BD5F-BA0E633C8E33}" type="pres">
      <dgm:prSet presAssocID="{7FB42C47-B781-431C-9DDF-E54BB4006C60}" presName="thickLine" presStyleLbl="alignNode1" presStyleIdx="2" presStyleCnt="5"/>
      <dgm:spPr/>
    </dgm:pt>
    <dgm:pt modelId="{1131CC92-FFD0-41C0-AA4E-4BAC94C02DD1}" type="pres">
      <dgm:prSet presAssocID="{7FB42C47-B781-431C-9DDF-E54BB4006C60}" presName="horz1" presStyleCnt="0"/>
      <dgm:spPr/>
    </dgm:pt>
    <dgm:pt modelId="{6A2BB167-ABAA-43ED-8B06-0A446B27CD39}" type="pres">
      <dgm:prSet presAssocID="{7FB42C47-B781-431C-9DDF-E54BB4006C60}" presName="tx1" presStyleLbl="revTx" presStyleIdx="2" presStyleCnt="5"/>
      <dgm:spPr/>
    </dgm:pt>
    <dgm:pt modelId="{65B452DB-6362-42BB-9449-C8AFB44BE794}" type="pres">
      <dgm:prSet presAssocID="{7FB42C47-B781-431C-9DDF-E54BB4006C60}" presName="vert1" presStyleCnt="0"/>
      <dgm:spPr/>
    </dgm:pt>
    <dgm:pt modelId="{5E963B6B-3791-4527-B65E-E5F920EB62FE}" type="pres">
      <dgm:prSet presAssocID="{1D8E359B-53E6-457A-BEE9-E9D0EF247424}" presName="thickLine" presStyleLbl="alignNode1" presStyleIdx="3" presStyleCnt="5"/>
      <dgm:spPr/>
    </dgm:pt>
    <dgm:pt modelId="{3D7B71DE-2E91-49FD-B024-15A2883E4320}" type="pres">
      <dgm:prSet presAssocID="{1D8E359B-53E6-457A-BEE9-E9D0EF247424}" presName="horz1" presStyleCnt="0"/>
      <dgm:spPr/>
    </dgm:pt>
    <dgm:pt modelId="{8F284E2B-6E86-40B2-8CD2-C19C8157960B}" type="pres">
      <dgm:prSet presAssocID="{1D8E359B-53E6-457A-BEE9-E9D0EF247424}" presName="tx1" presStyleLbl="revTx" presStyleIdx="3" presStyleCnt="5"/>
      <dgm:spPr/>
    </dgm:pt>
    <dgm:pt modelId="{84571F90-2598-4E10-A6DF-BB42D229A009}" type="pres">
      <dgm:prSet presAssocID="{1D8E359B-53E6-457A-BEE9-E9D0EF247424}" presName="vert1" presStyleCnt="0"/>
      <dgm:spPr/>
    </dgm:pt>
    <dgm:pt modelId="{A583BF01-F49C-4A53-8073-921210D5517C}" type="pres">
      <dgm:prSet presAssocID="{7C59AC4F-5438-4DD7-A50C-3327042F893D}" presName="thickLine" presStyleLbl="alignNode1" presStyleIdx="4" presStyleCnt="5"/>
      <dgm:spPr/>
    </dgm:pt>
    <dgm:pt modelId="{5CA2CD10-930C-459F-B96D-9EDC5CB810A0}" type="pres">
      <dgm:prSet presAssocID="{7C59AC4F-5438-4DD7-A50C-3327042F893D}" presName="horz1" presStyleCnt="0"/>
      <dgm:spPr/>
    </dgm:pt>
    <dgm:pt modelId="{BBCF3210-1B2B-4D99-BEBB-629AEA705E5D}" type="pres">
      <dgm:prSet presAssocID="{7C59AC4F-5438-4DD7-A50C-3327042F893D}" presName="tx1" presStyleLbl="revTx" presStyleIdx="4" presStyleCnt="5"/>
      <dgm:spPr/>
    </dgm:pt>
    <dgm:pt modelId="{D8689816-8ED4-473B-A540-568AFAF36AA3}" type="pres">
      <dgm:prSet presAssocID="{7C59AC4F-5438-4DD7-A50C-3327042F893D}" presName="vert1" presStyleCnt="0"/>
      <dgm:spPr/>
    </dgm:pt>
  </dgm:ptLst>
  <dgm:cxnLst>
    <dgm:cxn modelId="{E0317B17-5FC5-4B82-B173-6B11A85FB87A}" type="presOf" srcId="{7FB42C47-B781-431C-9DDF-E54BB4006C60}" destId="{6A2BB167-ABAA-43ED-8B06-0A446B27CD39}" srcOrd="0" destOrd="0" presId="urn:microsoft.com/office/officeart/2008/layout/LinedList"/>
    <dgm:cxn modelId="{072EE91D-2777-4261-9D60-62E14BA02954}" type="presOf" srcId="{7C59AC4F-5438-4DD7-A50C-3327042F893D}" destId="{BBCF3210-1B2B-4D99-BEBB-629AEA705E5D}" srcOrd="0" destOrd="0" presId="urn:microsoft.com/office/officeart/2008/layout/LinedList"/>
    <dgm:cxn modelId="{06E0E726-D487-41F9-9F08-87AA0273CF12}" srcId="{C2250FAF-8AB3-431A-BDAE-581DDAED5F3B}" destId="{FADC8856-3802-4D60-9C1F-125A4CB4FC28}" srcOrd="0" destOrd="0" parTransId="{6CE59FA7-116E-4BF6-AB49-909A26700CFE}" sibTransId="{A2BCBE74-C33F-47A6-9D77-318920542229}"/>
    <dgm:cxn modelId="{C29AC639-54AE-4905-8B17-7BC11691188C}" type="presOf" srcId="{E775ADEA-23EB-42C2-8372-17C9C77EBCF8}" destId="{ABF99FCF-F6C0-409D-B6E0-DEC805E40C94}" srcOrd="0" destOrd="0" presId="urn:microsoft.com/office/officeart/2008/layout/LinedList"/>
    <dgm:cxn modelId="{2D795851-DED8-4C54-857D-7888E386C8D2}" srcId="{C2250FAF-8AB3-431A-BDAE-581DDAED5F3B}" destId="{7FB42C47-B781-431C-9DDF-E54BB4006C60}" srcOrd="2" destOrd="0" parTransId="{2B7B1D91-04FC-4412-BB6A-62AFB8E3F4F4}" sibTransId="{9479521C-9C4B-4FFC-BDF3-9FE3DC7D699F}"/>
    <dgm:cxn modelId="{33B8A358-D5DB-43C8-9186-FCFFF43BE19D}" srcId="{C2250FAF-8AB3-431A-BDAE-581DDAED5F3B}" destId="{E775ADEA-23EB-42C2-8372-17C9C77EBCF8}" srcOrd="1" destOrd="0" parTransId="{410E136D-5384-4F10-BFE1-3C6BEE75065A}" sibTransId="{7BD954FE-1791-43E8-A576-2E412C4A9864}"/>
    <dgm:cxn modelId="{746CF77C-1C11-4C07-9551-BC44C87740FE}" type="presOf" srcId="{FADC8856-3802-4D60-9C1F-125A4CB4FC28}" destId="{51376502-646A-4C99-BCAA-8957EC45D09C}" srcOrd="0" destOrd="0" presId="urn:microsoft.com/office/officeart/2008/layout/LinedList"/>
    <dgm:cxn modelId="{1D3DA68A-4ADC-4D6F-9DCD-8C52A6E0122A}" srcId="{C2250FAF-8AB3-431A-BDAE-581DDAED5F3B}" destId="{7C59AC4F-5438-4DD7-A50C-3327042F893D}" srcOrd="4" destOrd="0" parTransId="{62B33DFC-B9A0-41D1-BB6E-0C6620CDE241}" sibTransId="{33956CBA-5275-4AB0-A979-C6002A532314}"/>
    <dgm:cxn modelId="{28621C95-3682-4A5E-817F-362A3A43A2CC}" type="presOf" srcId="{1D8E359B-53E6-457A-BEE9-E9D0EF247424}" destId="{8F284E2B-6E86-40B2-8CD2-C19C8157960B}" srcOrd="0" destOrd="0" presId="urn:microsoft.com/office/officeart/2008/layout/LinedList"/>
    <dgm:cxn modelId="{0EFD66CC-9C03-49A4-91E7-95A18DA9D97D}" type="presOf" srcId="{C2250FAF-8AB3-431A-BDAE-581DDAED5F3B}" destId="{A2A9CA62-8203-4226-B750-655A46ED6578}" srcOrd="0" destOrd="0" presId="urn:microsoft.com/office/officeart/2008/layout/LinedList"/>
    <dgm:cxn modelId="{83607DE0-3565-4BC9-B2D4-137A21FED10A}" srcId="{C2250FAF-8AB3-431A-BDAE-581DDAED5F3B}" destId="{1D8E359B-53E6-457A-BEE9-E9D0EF247424}" srcOrd="3" destOrd="0" parTransId="{7044B21A-C86F-4FBE-9EBA-45B463E2C3B3}" sibTransId="{72E9EA0E-D6AF-4240-ACB9-0B93D833A07E}"/>
    <dgm:cxn modelId="{2FFCD440-0A53-4938-8B6D-FCCD3AEDB0D4}" type="presParOf" srcId="{A2A9CA62-8203-4226-B750-655A46ED6578}" destId="{235CB3F0-81A3-486D-8165-D6D1D0C16850}" srcOrd="0" destOrd="0" presId="urn:microsoft.com/office/officeart/2008/layout/LinedList"/>
    <dgm:cxn modelId="{5BBBAD5C-156C-462A-9313-FC676CA6A3E3}" type="presParOf" srcId="{A2A9CA62-8203-4226-B750-655A46ED6578}" destId="{3C377ACE-D392-418B-9214-C46E8012E59B}" srcOrd="1" destOrd="0" presId="urn:microsoft.com/office/officeart/2008/layout/LinedList"/>
    <dgm:cxn modelId="{C2698639-D0C7-4C2B-A4E7-7471616BA271}" type="presParOf" srcId="{3C377ACE-D392-418B-9214-C46E8012E59B}" destId="{51376502-646A-4C99-BCAA-8957EC45D09C}" srcOrd="0" destOrd="0" presId="urn:microsoft.com/office/officeart/2008/layout/LinedList"/>
    <dgm:cxn modelId="{CDF9937E-2030-4DAA-9FE8-710F86D174C6}" type="presParOf" srcId="{3C377ACE-D392-418B-9214-C46E8012E59B}" destId="{41749C77-15D7-442A-9A41-A67A5B9AC2EE}" srcOrd="1" destOrd="0" presId="urn:microsoft.com/office/officeart/2008/layout/LinedList"/>
    <dgm:cxn modelId="{410D879C-07C1-4AA7-8695-EC0D5381E0EC}" type="presParOf" srcId="{A2A9CA62-8203-4226-B750-655A46ED6578}" destId="{CED326CC-9FD9-4DA1-AFD3-99966A6B9FF7}" srcOrd="2" destOrd="0" presId="urn:microsoft.com/office/officeart/2008/layout/LinedList"/>
    <dgm:cxn modelId="{64658024-B542-497D-A40D-8F54F8368561}" type="presParOf" srcId="{A2A9CA62-8203-4226-B750-655A46ED6578}" destId="{FAE7A328-6E36-4304-9457-1A3F81C0CA93}" srcOrd="3" destOrd="0" presId="urn:microsoft.com/office/officeart/2008/layout/LinedList"/>
    <dgm:cxn modelId="{1F2618BB-557A-453C-9212-333DE8270A19}" type="presParOf" srcId="{FAE7A328-6E36-4304-9457-1A3F81C0CA93}" destId="{ABF99FCF-F6C0-409D-B6E0-DEC805E40C94}" srcOrd="0" destOrd="0" presId="urn:microsoft.com/office/officeart/2008/layout/LinedList"/>
    <dgm:cxn modelId="{254282D8-2995-4A97-A66B-9A8479B3A0EF}" type="presParOf" srcId="{FAE7A328-6E36-4304-9457-1A3F81C0CA93}" destId="{61480993-CAAF-407F-9E48-31DD4AAB6C15}" srcOrd="1" destOrd="0" presId="urn:microsoft.com/office/officeart/2008/layout/LinedList"/>
    <dgm:cxn modelId="{B8C339CB-BF28-48A4-BA1A-4F417AF3BA85}" type="presParOf" srcId="{A2A9CA62-8203-4226-B750-655A46ED6578}" destId="{836F5999-680C-40C3-BD5F-BA0E633C8E33}" srcOrd="4" destOrd="0" presId="urn:microsoft.com/office/officeart/2008/layout/LinedList"/>
    <dgm:cxn modelId="{D54370B7-0A35-4C19-9074-43DD4DECEAA7}" type="presParOf" srcId="{A2A9CA62-8203-4226-B750-655A46ED6578}" destId="{1131CC92-FFD0-41C0-AA4E-4BAC94C02DD1}" srcOrd="5" destOrd="0" presId="urn:microsoft.com/office/officeart/2008/layout/LinedList"/>
    <dgm:cxn modelId="{724F0F32-5061-436E-8A73-1F165AF89748}" type="presParOf" srcId="{1131CC92-FFD0-41C0-AA4E-4BAC94C02DD1}" destId="{6A2BB167-ABAA-43ED-8B06-0A446B27CD39}" srcOrd="0" destOrd="0" presId="urn:microsoft.com/office/officeart/2008/layout/LinedList"/>
    <dgm:cxn modelId="{74E190C3-BAC5-44E5-9F8F-78BC54EF932E}" type="presParOf" srcId="{1131CC92-FFD0-41C0-AA4E-4BAC94C02DD1}" destId="{65B452DB-6362-42BB-9449-C8AFB44BE794}" srcOrd="1" destOrd="0" presId="urn:microsoft.com/office/officeart/2008/layout/LinedList"/>
    <dgm:cxn modelId="{6279A3D5-488B-4891-953C-749414E6B2E1}" type="presParOf" srcId="{A2A9CA62-8203-4226-B750-655A46ED6578}" destId="{5E963B6B-3791-4527-B65E-E5F920EB62FE}" srcOrd="6" destOrd="0" presId="urn:microsoft.com/office/officeart/2008/layout/LinedList"/>
    <dgm:cxn modelId="{6EDB883A-6266-4D4E-920E-A056431977BA}" type="presParOf" srcId="{A2A9CA62-8203-4226-B750-655A46ED6578}" destId="{3D7B71DE-2E91-49FD-B024-15A2883E4320}" srcOrd="7" destOrd="0" presId="urn:microsoft.com/office/officeart/2008/layout/LinedList"/>
    <dgm:cxn modelId="{B647B8A8-B883-4253-91FF-C36C9898CDFD}" type="presParOf" srcId="{3D7B71DE-2E91-49FD-B024-15A2883E4320}" destId="{8F284E2B-6E86-40B2-8CD2-C19C8157960B}" srcOrd="0" destOrd="0" presId="urn:microsoft.com/office/officeart/2008/layout/LinedList"/>
    <dgm:cxn modelId="{6A0BE8F6-00C9-476F-8535-9D917E094289}" type="presParOf" srcId="{3D7B71DE-2E91-49FD-B024-15A2883E4320}" destId="{84571F90-2598-4E10-A6DF-BB42D229A009}" srcOrd="1" destOrd="0" presId="urn:microsoft.com/office/officeart/2008/layout/LinedList"/>
    <dgm:cxn modelId="{3CFC61B4-AC38-48DA-865A-2F0D89BB1044}" type="presParOf" srcId="{A2A9CA62-8203-4226-B750-655A46ED6578}" destId="{A583BF01-F49C-4A53-8073-921210D5517C}" srcOrd="8" destOrd="0" presId="urn:microsoft.com/office/officeart/2008/layout/LinedList"/>
    <dgm:cxn modelId="{3E1B6CF1-0F75-448B-910E-6B047C228AFD}" type="presParOf" srcId="{A2A9CA62-8203-4226-B750-655A46ED6578}" destId="{5CA2CD10-930C-459F-B96D-9EDC5CB810A0}" srcOrd="9" destOrd="0" presId="urn:microsoft.com/office/officeart/2008/layout/LinedList"/>
    <dgm:cxn modelId="{0D700C06-E07B-4ABE-889D-DB61D3EB3C7E}" type="presParOf" srcId="{5CA2CD10-930C-459F-B96D-9EDC5CB810A0}" destId="{BBCF3210-1B2B-4D99-BEBB-629AEA705E5D}" srcOrd="0" destOrd="0" presId="urn:microsoft.com/office/officeart/2008/layout/LinedList"/>
    <dgm:cxn modelId="{30FA8655-A1CB-4FD3-BAA3-3D6351238781}" type="presParOf" srcId="{5CA2CD10-930C-459F-B96D-9EDC5CB810A0}" destId="{D8689816-8ED4-473B-A540-568AFAF36AA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1CCA-3BDF-46D6-8568-BD0397E36F4F}">
      <dsp:nvSpPr>
        <dsp:cNvPr id="0" name=""/>
        <dsp:cNvSpPr/>
      </dsp:nvSpPr>
      <dsp:spPr>
        <a:xfrm>
          <a:off x="0" y="36514"/>
          <a:ext cx="5076826" cy="23789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Research shows to get the health benefits from some of our top “superfoods”, you need to consume the whole food and not a supplement containing its constituents</a:t>
          </a:r>
        </a:p>
      </dsp:txBody>
      <dsp:txXfrm>
        <a:off x="116131" y="152645"/>
        <a:ext cx="4844564" cy="2146687"/>
      </dsp:txXfrm>
    </dsp:sp>
    <dsp:sp modelId="{BDFE4005-ACD1-4FF9-B784-BF0242D274B0}">
      <dsp:nvSpPr>
        <dsp:cNvPr id="0" name=""/>
        <dsp:cNvSpPr/>
      </dsp:nvSpPr>
      <dsp:spPr>
        <a:xfrm>
          <a:off x="1357746" y="2458664"/>
          <a:ext cx="2361333" cy="836051"/>
        </a:xfrm>
        <a:prstGeom prst="roundRect">
          <a:avLst/>
        </a:prstGeom>
        <a:solidFill>
          <a:schemeClr val="accent2">
            <a:hueOff val="738628"/>
            <a:satOff val="-3892"/>
            <a:lumOff val="-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Synergistic activity? </a:t>
          </a:r>
        </a:p>
      </dsp:txBody>
      <dsp:txXfrm>
        <a:off x="1398559" y="2499477"/>
        <a:ext cx="2279707" cy="754425"/>
      </dsp:txXfrm>
    </dsp:sp>
    <dsp:sp modelId="{7415501B-8A5D-4216-8F79-F598F65936FF}">
      <dsp:nvSpPr>
        <dsp:cNvPr id="0" name=""/>
        <dsp:cNvSpPr/>
      </dsp:nvSpPr>
      <dsp:spPr>
        <a:xfrm>
          <a:off x="0" y="3337916"/>
          <a:ext cx="5076826" cy="1649700"/>
        </a:xfrm>
        <a:prstGeom prst="roundRect">
          <a:avLst/>
        </a:prstGeom>
        <a:solidFill>
          <a:schemeClr val="accent2">
            <a:hueOff val="1477257"/>
            <a:satOff val="-7784"/>
            <a:lumOff val="-9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Studies show that supplements don’t extend life and may actually shorten life in some instances. Food is the medicine. </a:t>
          </a:r>
        </a:p>
      </dsp:txBody>
      <dsp:txXfrm>
        <a:off x="80532" y="3418448"/>
        <a:ext cx="4915762" cy="1488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CB3F0-81A3-486D-8165-D6D1D0C16850}">
      <dsp:nvSpPr>
        <dsp:cNvPr id="0" name=""/>
        <dsp:cNvSpPr/>
      </dsp:nvSpPr>
      <dsp:spPr>
        <a:xfrm>
          <a:off x="0" y="628"/>
          <a:ext cx="503148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76502-646A-4C99-BCAA-8957EC45D09C}">
      <dsp:nvSpPr>
        <dsp:cNvPr id="0" name=""/>
        <dsp:cNvSpPr/>
      </dsp:nvSpPr>
      <dsp:spPr>
        <a:xfrm>
          <a:off x="0" y="628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USDA recommends that we eat at least 3 cups of dark green vegetables per week (Swiss Chard, Kale, or Collards)</a:t>
          </a:r>
        </a:p>
      </dsp:txBody>
      <dsp:txXfrm>
        <a:off x="0" y="628"/>
        <a:ext cx="5031485" cy="1028766"/>
      </dsp:txXfrm>
    </dsp:sp>
    <dsp:sp modelId="{CED326CC-9FD9-4DA1-AFD3-99966A6B9FF7}">
      <dsp:nvSpPr>
        <dsp:cNvPr id="0" name=""/>
        <dsp:cNvSpPr/>
      </dsp:nvSpPr>
      <dsp:spPr>
        <a:xfrm>
          <a:off x="0" y="1029394"/>
          <a:ext cx="5031485" cy="0"/>
        </a:xfrm>
        <a:prstGeom prst="line">
          <a:avLst/>
        </a:prstGeom>
        <a:solidFill>
          <a:schemeClr val="accent2">
            <a:hueOff val="369314"/>
            <a:satOff val="-1946"/>
            <a:lumOff val="-245"/>
            <a:alphaOff val="0"/>
          </a:schemeClr>
        </a:solidFill>
        <a:ln w="12700" cap="flat" cmpd="sng" algn="ctr">
          <a:solidFill>
            <a:schemeClr val="accent2">
              <a:hueOff val="369314"/>
              <a:satOff val="-1946"/>
              <a:lumOff val="-2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99FCF-F6C0-409D-B6E0-DEC805E40C94}">
      <dsp:nvSpPr>
        <dsp:cNvPr id="0" name=""/>
        <dsp:cNvSpPr/>
      </dsp:nvSpPr>
      <dsp:spPr>
        <a:xfrm>
          <a:off x="0" y="1029394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benefits include:</a:t>
          </a:r>
        </a:p>
      </dsp:txBody>
      <dsp:txXfrm>
        <a:off x="0" y="1029394"/>
        <a:ext cx="5031485" cy="1028766"/>
      </dsp:txXfrm>
    </dsp:sp>
    <dsp:sp modelId="{836F5999-680C-40C3-BD5F-BA0E633C8E33}">
      <dsp:nvSpPr>
        <dsp:cNvPr id="0" name=""/>
        <dsp:cNvSpPr/>
      </dsp:nvSpPr>
      <dsp:spPr>
        <a:xfrm>
          <a:off x="0" y="2058160"/>
          <a:ext cx="5031485" cy="0"/>
        </a:xfrm>
        <a:prstGeom prst="line">
          <a:avLst/>
        </a:prstGeom>
        <a:solidFill>
          <a:schemeClr val="accent2">
            <a:hueOff val="738628"/>
            <a:satOff val="-3892"/>
            <a:lumOff val="-491"/>
            <a:alphaOff val="0"/>
          </a:schemeClr>
        </a:solidFill>
        <a:ln w="12700" cap="flat" cmpd="sng" algn="ctr">
          <a:solidFill>
            <a:schemeClr val="accent2">
              <a:hueOff val="738628"/>
              <a:satOff val="-3892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2BB167-ABAA-43ED-8B06-0A446B27CD39}">
      <dsp:nvSpPr>
        <dsp:cNvPr id="0" name=""/>
        <dsp:cNvSpPr/>
      </dsp:nvSpPr>
      <dsp:spPr>
        <a:xfrm>
          <a:off x="0" y="2058160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Most concentrated sources of vitamins (K, E, C, Bs)</a:t>
          </a:r>
        </a:p>
      </dsp:txBody>
      <dsp:txXfrm>
        <a:off x="0" y="2058160"/>
        <a:ext cx="5031485" cy="1028766"/>
      </dsp:txXfrm>
    </dsp:sp>
    <dsp:sp modelId="{5E963B6B-3791-4527-B65E-E5F920EB62FE}">
      <dsp:nvSpPr>
        <dsp:cNvPr id="0" name=""/>
        <dsp:cNvSpPr/>
      </dsp:nvSpPr>
      <dsp:spPr>
        <a:xfrm>
          <a:off x="0" y="3086927"/>
          <a:ext cx="5031485" cy="0"/>
        </a:xfrm>
        <a:prstGeom prst="line">
          <a:avLst/>
        </a:prstGeom>
        <a:solidFill>
          <a:schemeClr val="accent2">
            <a:hueOff val="1107943"/>
            <a:satOff val="-5838"/>
            <a:lumOff val="-736"/>
            <a:alphaOff val="0"/>
          </a:schemeClr>
        </a:solidFill>
        <a:ln w="12700" cap="flat" cmpd="sng" algn="ctr">
          <a:solidFill>
            <a:schemeClr val="accent2">
              <a:hueOff val="1107943"/>
              <a:satOff val="-5838"/>
              <a:lumOff val="-7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84E2B-6E86-40B2-8CD2-C19C8157960B}">
      <dsp:nvSpPr>
        <dsp:cNvPr id="0" name=""/>
        <dsp:cNvSpPr/>
      </dsp:nvSpPr>
      <dsp:spPr>
        <a:xfrm>
          <a:off x="0" y="3086927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Rich source of minerals (iron, calcium, potassium, magnesium)</a:t>
          </a:r>
        </a:p>
      </dsp:txBody>
      <dsp:txXfrm>
        <a:off x="0" y="3086927"/>
        <a:ext cx="5031485" cy="1028766"/>
      </dsp:txXfrm>
    </dsp:sp>
    <dsp:sp modelId="{A583BF01-F49C-4A53-8073-921210D5517C}">
      <dsp:nvSpPr>
        <dsp:cNvPr id="0" name=""/>
        <dsp:cNvSpPr/>
      </dsp:nvSpPr>
      <dsp:spPr>
        <a:xfrm>
          <a:off x="0" y="4115693"/>
          <a:ext cx="5031485" cy="0"/>
        </a:xfrm>
        <a:prstGeom prst="line">
          <a:avLst/>
        </a:prstGeom>
        <a:solidFill>
          <a:schemeClr val="accent2">
            <a:hueOff val="1477257"/>
            <a:satOff val="-7784"/>
            <a:lumOff val="-982"/>
            <a:alphaOff val="0"/>
          </a:schemeClr>
        </a:solidFill>
        <a:ln w="12700" cap="flat" cmpd="sng" algn="ctr">
          <a:solidFill>
            <a:schemeClr val="accent2">
              <a:hueOff val="1477257"/>
              <a:satOff val="-7784"/>
              <a:lumOff val="-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CF3210-1B2B-4D99-BEBB-629AEA705E5D}">
      <dsp:nvSpPr>
        <dsp:cNvPr id="0" name=""/>
        <dsp:cNvSpPr/>
      </dsp:nvSpPr>
      <dsp:spPr>
        <a:xfrm>
          <a:off x="0" y="4115693"/>
          <a:ext cx="5031485" cy="1028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Phytonutrients (Beta – Carotene, lutein, </a:t>
          </a:r>
          <a:r>
            <a:rPr lang="en-US" sz="1900" kern="1200" dirty="0" err="1"/>
            <a:t>zeaxanthine</a:t>
          </a:r>
          <a:r>
            <a:rPr lang="en-US" sz="1900" kern="1200" dirty="0"/>
            <a:t> </a:t>
          </a:r>
        </a:p>
      </dsp:txBody>
      <dsp:txXfrm>
        <a:off x="0" y="4115693"/>
        <a:ext cx="5031485" cy="1028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1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9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76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66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1/4/2023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188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98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5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37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80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65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996F2-65BC-7CF8-E94C-698CD858B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907" y="457295"/>
            <a:ext cx="5624118" cy="3284538"/>
          </a:xfrm>
        </p:spPr>
        <p:txBody>
          <a:bodyPr anchor="b">
            <a:normAutofit/>
          </a:bodyPr>
          <a:lstStyle/>
          <a:p>
            <a:r>
              <a:rPr lang="en-US" sz="5000" dirty="0"/>
              <a:t>The Importance of Whole Foods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D58BB-5B94-2020-C361-1A6D4E5BE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798" y="3574473"/>
            <a:ext cx="5617794" cy="1499363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dirty="0"/>
              <a:t>Dr. Melanie Trowbridge, ND, </a:t>
            </a:r>
            <a:r>
              <a:rPr lang="en-US" sz="2200" dirty="0" err="1"/>
              <a:t>LAc</a:t>
            </a:r>
            <a:endParaRPr lang="en-US" sz="2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3" descr="Vegetables and fruits in a row">
            <a:extLst>
              <a:ext uri="{FF2B5EF4-FFF2-40B4-BE49-F238E27FC236}">
                <a16:creationId xmlns:a16="http://schemas.microsoft.com/office/drawing/2014/main" id="{BDAF0CDA-AC27-8363-1167-937F224D9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4" r="37348" b="-1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58AB0-F325-7E51-43D5-B864DD5806D1}"/>
              </a:ext>
            </a:extLst>
          </p:cNvPr>
          <p:cNvSpPr txBox="1"/>
          <p:nvPr/>
        </p:nvSpPr>
        <p:spPr>
          <a:xfrm>
            <a:off x="6751763" y="5530291"/>
            <a:ext cx="503302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This presentation is not meant to diagnose, treat, or offer medical advice.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For education purposes only. 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AEF88-F4D9-AB7F-1536-530D129C6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Breakfast Burrito Shopping List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FEB3-DB3C-F11B-77B5-9C8052C4A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904" y="360218"/>
            <a:ext cx="4327393" cy="6336146"/>
          </a:xfrm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Whole Grain Tortilla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Organic Free-Range Omega-3 Eggs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 medium avocado (slightly soft)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Zucchini or yellow squash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 medium onion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Olive oil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Broccoli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Lettuce of choice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Glass jar of Salsa </a:t>
            </a:r>
          </a:p>
          <a:p>
            <a:pPr>
              <a:lnSpc>
                <a:spcPct val="130000"/>
              </a:lnSpc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1EBCC-A110-79CD-423C-478A7CBEC71B}"/>
              </a:ext>
            </a:extLst>
          </p:cNvPr>
          <p:cNvSpPr txBox="1"/>
          <p:nvPr/>
        </p:nvSpPr>
        <p:spPr>
          <a:xfrm>
            <a:off x="858388" y="5725059"/>
            <a:ext cx="3744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Modify to avoid known food allergens</a:t>
            </a:r>
          </a:p>
          <a:p>
            <a:endParaRPr lang="en-US" sz="1200" dirty="0"/>
          </a:p>
          <a:p>
            <a:r>
              <a:rPr lang="en-US" sz="1200" dirty="0"/>
              <a:t>Talk to your doctor if you have dietary restrictions</a:t>
            </a:r>
          </a:p>
        </p:txBody>
      </p:sp>
    </p:spTree>
    <p:extLst>
      <p:ext uri="{BB962C8B-B14F-4D97-AF65-F5344CB8AC3E}">
        <p14:creationId xmlns:p14="http://schemas.microsoft.com/office/powerpoint/2010/main" val="4030924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Old couple preparing food">
            <a:extLst>
              <a:ext uri="{FF2B5EF4-FFF2-40B4-BE49-F238E27FC236}">
                <a16:creationId xmlns:a16="http://schemas.microsoft.com/office/drawing/2014/main" id="{F34F8F83-F8EC-418A-0A5B-C99BCF4DED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15034" b="-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7CC6E-CA0F-101E-BE5B-40AC611D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In Advance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7E42-213B-B65E-5794-16852B8D3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r>
              <a:rPr lang="en-US" dirty="0"/>
              <a:t>Dice Onion, chop broccoli, squash</a:t>
            </a:r>
          </a:p>
          <a:p>
            <a:r>
              <a:rPr lang="en-US" dirty="0"/>
              <a:t>Lightly sauté onions, squash, broccoli together over low heat – just enough to soften a bit</a:t>
            </a:r>
          </a:p>
          <a:p>
            <a:r>
              <a:rPr lang="en-US" dirty="0"/>
              <a:t>Store in glass Pyrex</a:t>
            </a:r>
          </a:p>
          <a:p>
            <a:r>
              <a:rPr lang="en-US" dirty="0"/>
              <a:t>Rinse and cut lettuce into strips</a:t>
            </a:r>
          </a:p>
          <a:p>
            <a:r>
              <a:rPr lang="en-US" dirty="0"/>
              <a:t>Hard boil egg </a:t>
            </a:r>
          </a:p>
        </p:txBody>
      </p:sp>
    </p:spTree>
    <p:extLst>
      <p:ext uri="{BB962C8B-B14F-4D97-AF65-F5344CB8AC3E}">
        <p14:creationId xmlns:p14="http://schemas.microsoft.com/office/powerpoint/2010/main" val="2608475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un in orange sky with lens flare">
            <a:extLst>
              <a:ext uri="{FF2B5EF4-FFF2-40B4-BE49-F238E27FC236}">
                <a16:creationId xmlns:a16="http://schemas.microsoft.com/office/drawing/2014/main" id="{22BA5E6B-0A9C-A708-181B-0FAECCC6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8570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64B15-B8D6-832B-37AA-4DEDC628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In the Morning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B93CB-35B9-7496-FE5C-E9D467D1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700"/>
              <a:t>Lay out tortilla (warm in pan on low heat if needed)</a:t>
            </a:r>
          </a:p>
          <a:p>
            <a:pPr>
              <a:lnSpc>
                <a:spcPct val="130000"/>
              </a:lnSpc>
            </a:pPr>
            <a:r>
              <a:rPr lang="en-US" sz="1700"/>
              <a:t>Spread avocado onto tortilla</a:t>
            </a:r>
          </a:p>
          <a:p>
            <a:pPr>
              <a:lnSpc>
                <a:spcPct val="130000"/>
              </a:lnSpc>
            </a:pPr>
            <a:r>
              <a:rPr lang="en-US" sz="1700"/>
              <a:t>Cover with lettuce pieces</a:t>
            </a:r>
          </a:p>
          <a:p>
            <a:pPr>
              <a:lnSpc>
                <a:spcPct val="130000"/>
              </a:lnSpc>
            </a:pPr>
            <a:r>
              <a:rPr lang="en-US" sz="1700"/>
              <a:t>Peel and chop egg, add to tortilla</a:t>
            </a:r>
          </a:p>
          <a:p>
            <a:pPr>
              <a:lnSpc>
                <a:spcPct val="130000"/>
              </a:lnSpc>
            </a:pPr>
            <a:r>
              <a:rPr lang="en-US" sz="1700"/>
              <a:t>Add onion, squash, broccoli mix</a:t>
            </a:r>
          </a:p>
          <a:p>
            <a:pPr>
              <a:lnSpc>
                <a:spcPct val="130000"/>
              </a:lnSpc>
            </a:pPr>
            <a:r>
              <a:rPr lang="en-US" sz="1700"/>
              <a:t>Add a scoop of salsa and spread</a:t>
            </a:r>
          </a:p>
          <a:p>
            <a:pPr>
              <a:lnSpc>
                <a:spcPct val="130000"/>
              </a:lnSpc>
            </a:pPr>
            <a:r>
              <a:rPr lang="en-US" sz="1700"/>
              <a:t>Roll tortilla and enjoy</a:t>
            </a:r>
          </a:p>
        </p:txBody>
      </p:sp>
    </p:spTree>
    <p:extLst>
      <p:ext uri="{BB962C8B-B14F-4D97-AF65-F5344CB8AC3E}">
        <p14:creationId xmlns:p14="http://schemas.microsoft.com/office/powerpoint/2010/main" val="274951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Banana smoothie">
            <a:extLst>
              <a:ext uri="{FF2B5EF4-FFF2-40B4-BE49-F238E27FC236}">
                <a16:creationId xmlns:a16="http://schemas.microsoft.com/office/drawing/2014/main" id="{70163CE8-34B1-322C-493D-4BB4078C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20443" b="-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21967-70C0-711D-B7D6-3F056725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47" y="-618910"/>
            <a:ext cx="5961053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Breakfast Smoothie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D7054-BB96-525E-AB9A-1DBCBA2F5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440873"/>
            <a:ext cx="6028534" cy="5292436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For those on the go, smoothies offer a protein packed meal that will help stave off hunger until lunchtime or mid-morning snack. 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u="sng" dirty="0"/>
              <a:t>The Basic Smoothie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 Banana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 cup frozen fruit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8 oz. milk of choice (oat is one alternative)</a:t>
            </a:r>
          </a:p>
          <a:p>
            <a:pPr>
              <a:lnSpc>
                <a:spcPct val="13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7960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9C7C5-9745-9257-C031-101E6DA3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Smoothie 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C34CB-69A9-D794-69C9-6F8CB40A4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21" y="2340865"/>
            <a:ext cx="4841997" cy="3641387"/>
          </a:xfrm>
        </p:spPr>
        <p:txBody>
          <a:bodyPr>
            <a:normAutofit/>
          </a:bodyPr>
          <a:lstStyle/>
          <a:p>
            <a:r>
              <a:rPr lang="en-US" b="1" u="sng" dirty="0"/>
              <a:t>Fiber</a:t>
            </a:r>
          </a:p>
          <a:p>
            <a:r>
              <a:rPr lang="en-US" dirty="0"/>
              <a:t>Oats</a:t>
            </a:r>
          </a:p>
          <a:p>
            <a:r>
              <a:rPr lang="en-US" dirty="0"/>
              <a:t>Whole Grains</a:t>
            </a:r>
          </a:p>
          <a:p>
            <a:r>
              <a:rPr lang="en-US" dirty="0"/>
              <a:t>Fruits</a:t>
            </a:r>
          </a:p>
          <a:p>
            <a:r>
              <a:rPr lang="en-US" dirty="0"/>
              <a:t>Vegetables</a:t>
            </a:r>
          </a:p>
          <a:p>
            <a:r>
              <a:rPr lang="en-US" dirty="0"/>
              <a:t>Ground Flax Seeds</a:t>
            </a:r>
          </a:p>
          <a:p>
            <a:r>
              <a:rPr lang="en-US" dirty="0"/>
              <a:t>Psyllium husk powder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2A21B5-3213-C852-C916-19899A49EFA2}"/>
              </a:ext>
            </a:extLst>
          </p:cNvPr>
          <p:cNvSpPr txBox="1">
            <a:spLocks/>
          </p:cNvSpPr>
          <p:nvPr/>
        </p:nvSpPr>
        <p:spPr>
          <a:xfrm>
            <a:off x="8090611" y="2340865"/>
            <a:ext cx="3159280" cy="4281608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/>
              <a:t>Protein</a:t>
            </a:r>
          </a:p>
          <a:p>
            <a:r>
              <a:rPr lang="en-US" dirty="0"/>
              <a:t>Yogurt</a:t>
            </a:r>
          </a:p>
          <a:p>
            <a:r>
              <a:rPr lang="en-US" dirty="0"/>
              <a:t>Kefir (fermented milk)</a:t>
            </a:r>
          </a:p>
          <a:p>
            <a:r>
              <a:rPr lang="en-US" dirty="0"/>
              <a:t>Tofu</a:t>
            </a:r>
          </a:p>
          <a:p>
            <a:r>
              <a:rPr lang="en-US" dirty="0"/>
              <a:t>Nut butters</a:t>
            </a:r>
          </a:p>
          <a:p>
            <a:r>
              <a:rPr lang="en-US" dirty="0"/>
              <a:t>Bee pollen</a:t>
            </a:r>
          </a:p>
          <a:p>
            <a:r>
              <a:rPr lang="en-US" dirty="0"/>
              <a:t>Nutritional Yeast</a:t>
            </a:r>
          </a:p>
          <a:p>
            <a:r>
              <a:rPr lang="en-US" dirty="0"/>
              <a:t>Spirulina </a:t>
            </a:r>
          </a:p>
          <a:p>
            <a:r>
              <a:rPr lang="en-US" dirty="0"/>
              <a:t>Protein Powder</a:t>
            </a:r>
          </a:p>
        </p:txBody>
      </p:sp>
      <p:pic>
        <p:nvPicPr>
          <p:cNvPr id="6" name="Picture 5" descr="Raspberries at a farmer's market">
            <a:extLst>
              <a:ext uri="{FF2B5EF4-FFF2-40B4-BE49-F238E27FC236}">
                <a16:creationId xmlns:a16="http://schemas.microsoft.com/office/drawing/2014/main" id="{02CFEA3D-CE0D-7014-3926-282E8E09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80" y="2457169"/>
            <a:ext cx="4293323" cy="2857324"/>
          </a:xfrm>
          <a:prstGeom prst="rect">
            <a:avLst/>
          </a:prstGeom>
          <a:effectLst>
            <a:glow rad="241300">
              <a:schemeClr val="accent1">
                <a:alpha val="0"/>
              </a:schemeClr>
            </a:glow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60172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F861E-ACE4-4193-7803-E685B0B8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01" y="-672979"/>
            <a:ext cx="6325450" cy="1822123"/>
          </a:xfrm>
        </p:spPr>
        <p:txBody>
          <a:bodyPr anchor="b">
            <a:normAutofit/>
          </a:bodyPr>
          <a:lstStyle/>
          <a:p>
            <a:r>
              <a:rPr lang="en-US" dirty="0"/>
              <a:t>Smoothie Additions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29837-1598-013D-18ED-F0AD81531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52" y="1403927"/>
            <a:ext cx="5181599" cy="4634202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Organic Pure Moringa Vegetable Powder – Green Superfood – Raw – Vegan – Good Source of Calcium, Iron, &amp; Fiber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Organic Siberian Chaga Mushroom Powder Extract – Historically, known to Boost Immunity &amp; Overall Health 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Organic Pea Protein Powder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Closeup of snow peas">
            <a:extLst>
              <a:ext uri="{FF2B5EF4-FFF2-40B4-BE49-F238E27FC236}">
                <a16:creationId xmlns:a16="http://schemas.microsoft.com/office/drawing/2014/main" id="{C229AA69-21D9-9F28-AD34-7A65D2156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18652" b="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606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5987E-1FC7-C593-0B61-0894F1D70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Lunch and 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FF40A-0AD4-6510-8304-8B28B2D3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369" y="4630738"/>
            <a:ext cx="5617794" cy="1150937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Savory meals to balance blood sugar and provide sustained energy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Food on a table">
            <a:extLst>
              <a:ext uri="{FF2B5EF4-FFF2-40B4-BE49-F238E27FC236}">
                <a16:creationId xmlns:a16="http://schemas.microsoft.com/office/drawing/2014/main" id="{CF242494-2DA7-4240-D5B7-DA96AA530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37" r="29875" b="-1"/>
          <a:stretch/>
        </p:blipFill>
        <p:spPr>
          <a:xfrm>
            <a:off x="153" y="1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891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ssorted piles of beans and legumes">
            <a:extLst>
              <a:ext uri="{FF2B5EF4-FFF2-40B4-BE49-F238E27FC236}">
                <a16:creationId xmlns:a16="http://schemas.microsoft.com/office/drawing/2014/main" id="{59A9EC33-952E-FA94-4F6E-39FAE4EC3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r="-1" b="-1"/>
          <a:stretch/>
        </p:blipFill>
        <p:spPr>
          <a:xfrm>
            <a:off x="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F62D4-0B0F-D23A-84FD-6789A83E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3164" y="83128"/>
            <a:ext cx="2702962" cy="1016000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The Importance of 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D0430-CCFF-992D-3CBF-958F7E7B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4872" y="1311565"/>
            <a:ext cx="4079227" cy="494585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1600" dirty="0"/>
              <a:t>Protein in balancing blood sugar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Diets higher in protein, moderate in carbohydrates help with weight loss</a:t>
            </a:r>
          </a:p>
          <a:p>
            <a:pPr>
              <a:lnSpc>
                <a:spcPct val="130000"/>
              </a:lnSpc>
            </a:pPr>
            <a:r>
              <a:rPr lang="en-US" sz="1600" dirty="0"/>
              <a:t>Good source of protein will help you feel fuller and satisfied longer than a high carbohydrate meal</a:t>
            </a:r>
          </a:p>
          <a:p>
            <a:pPr>
              <a:lnSpc>
                <a:spcPct val="130000"/>
              </a:lnSpc>
            </a:pP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Healthiest Sources of Protein: Fish, Eggs, Poultry, and Beans</a:t>
            </a:r>
          </a:p>
        </p:txBody>
      </p:sp>
    </p:spTree>
    <p:extLst>
      <p:ext uri="{BB962C8B-B14F-4D97-AF65-F5344CB8AC3E}">
        <p14:creationId xmlns:p14="http://schemas.microsoft.com/office/powerpoint/2010/main" val="359426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B22B47-BF65-E672-F152-6F922E5D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Healthy Start: Green Leafy Salad</a:t>
            </a:r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28" name="Freeform: Shape 21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2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CA927A-557D-6918-5D70-4C1C61CFE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7659619"/>
              </p:ext>
            </p:extLst>
          </p:nvPr>
        </p:nvGraphicFramePr>
        <p:xfrm>
          <a:off x="5972174" y="819150"/>
          <a:ext cx="5031485" cy="514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940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Bunch of kale">
            <a:extLst>
              <a:ext uri="{FF2B5EF4-FFF2-40B4-BE49-F238E27FC236}">
                <a16:creationId xmlns:a16="http://schemas.microsoft.com/office/drawing/2014/main" id="{7ACE09CE-6463-95EF-F6C5-50E453CAA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2" r="19249" b="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ACAE9-C977-BE35-16D0-94F30F1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Green Leafy Salad: </a:t>
            </a:r>
            <a:br>
              <a:rPr lang="en-US" sz="2500"/>
            </a:br>
            <a:r>
              <a:rPr lang="en-US" sz="2500"/>
              <a:t>Adapted from PCC’s Emerald City Salad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F360-7667-58F8-9F30-69AF77A4A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500"/>
              <a:t>1 cup uncooked wild rice</a:t>
            </a:r>
          </a:p>
          <a:p>
            <a:pPr>
              <a:lnSpc>
                <a:spcPct val="130000"/>
              </a:lnSpc>
            </a:pPr>
            <a:r>
              <a:rPr lang="en-US" sz="1500"/>
              <a:t>½ cup olive oil</a:t>
            </a:r>
          </a:p>
          <a:p>
            <a:pPr>
              <a:lnSpc>
                <a:spcPct val="130000"/>
              </a:lnSpc>
            </a:pPr>
            <a:r>
              <a:rPr lang="en-US" sz="1500"/>
              <a:t>½ cup lemon juice</a:t>
            </a:r>
          </a:p>
          <a:p>
            <a:pPr>
              <a:lnSpc>
                <a:spcPct val="130000"/>
              </a:lnSpc>
            </a:pPr>
            <a:r>
              <a:rPr lang="en-US" sz="1500"/>
              <a:t>1 tsp minced garlic</a:t>
            </a:r>
          </a:p>
          <a:p>
            <a:pPr>
              <a:lnSpc>
                <a:spcPct val="130000"/>
              </a:lnSpc>
            </a:pPr>
            <a:r>
              <a:rPr lang="en-US" sz="1500"/>
              <a:t>1 tsp salt</a:t>
            </a:r>
          </a:p>
          <a:p>
            <a:pPr>
              <a:lnSpc>
                <a:spcPct val="130000"/>
              </a:lnSpc>
            </a:pPr>
            <a:r>
              <a:rPr lang="en-US" sz="1500"/>
              <a:t>½ tsp black pepper</a:t>
            </a:r>
          </a:p>
          <a:p>
            <a:pPr>
              <a:lnSpc>
                <a:spcPct val="130000"/>
              </a:lnSpc>
            </a:pPr>
            <a:r>
              <a:rPr lang="en-US" sz="1500"/>
              <a:t>2 cups finely chopped dark leafy greens </a:t>
            </a:r>
          </a:p>
          <a:p>
            <a:pPr>
              <a:lnSpc>
                <a:spcPct val="130000"/>
              </a:lnSpc>
            </a:pPr>
            <a:r>
              <a:rPr lang="en-US" sz="1500"/>
              <a:t>Continued … </a:t>
            </a:r>
          </a:p>
        </p:txBody>
      </p:sp>
    </p:spTree>
    <p:extLst>
      <p:ext uri="{BB962C8B-B14F-4D97-AF65-F5344CB8AC3E}">
        <p14:creationId xmlns:p14="http://schemas.microsoft.com/office/powerpoint/2010/main" val="2663636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4AFAC-CC03-9313-3C3E-10042D06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What is a Whole Food?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81DD1-69F1-0525-D85C-219734298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867169"/>
            <a:ext cx="5271804" cy="3651250"/>
          </a:xfrm>
        </p:spPr>
        <p:txBody>
          <a:bodyPr>
            <a:normAutofit/>
          </a:bodyPr>
          <a:lstStyle/>
          <a:p>
            <a:r>
              <a:rPr lang="en-US" sz="2400" dirty="0"/>
              <a:t>Something you can imagine growing in Nature</a:t>
            </a:r>
          </a:p>
          <a:p>
            <a:endParaRPr lang="en-US" sz="2400" dirty="0"/>
          </a:p>
          <a:p>
            <a:r>
              <a:rPr lang="en-US" sz="2400" dirty="0"/>
              <a:t>Food that is unprocessed or left in its whole form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Plant sprouting from the earth">
            <a:extLst>
              <a:ext uri="{FF2B5EF4-FFF2-40B4-BE49-F238E27FC236}">
                <a16:creationId xmlns:a16="http://schemas.microsoft.com/office/drawing/2014/main" id="{0D5ED633-D53B-0027-D830-829E7AC9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r="19168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6119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Bowl of nuts">
            <a:extLst>
              <a:ext uri="{FF2B5EF4-FFF2-40B4-BE49-F238E27FC236}">
                <a16:creationId xmlns:a16="http://schemas.microsoft.com/office/drawing/2014/main" id="{85FF8AD2-2160-F4FF-40EB-3B526E84D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r="23476" b="-2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ACAE9-C977-BE35-16D0-94F30F1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/>
              <a:t>Green Leafy Salad: </a:t>
            </a:r>
            <a:br>
              <a:rPr lang="en-US" sz="2500"/>
            </a:br>
            <a:r>
              <a:rPr lang="en-US" sz="2500"/>
              <a:t>Adapted from PCC’s Emerald City Salad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F360-7667-58F8-9F30-69AF77A4A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r>
              <a:rPr lang="en-US"/>
              <a:t>½ cup chopped fennel bulb</a:t>
            </a:r>
          </a:p>
          <a:p>
            <a:r>
              <a:rPr lang="en-US"/>
              <a:t>1 diced red / yellow pepper</a:t>
            </a:r>
          </a:p>
          <a:p>
            <a:r>
              <a:rPr lang="en-US"/>
              <a:t>½ cup chopped Italian parsley</a:t>
            </a:r>
          </a:p>
          <a:p>
            <a:r>
              <a:rPr lang="en-US"/>
              <a:t>Toasted almond (optional)</a:t>
            </a:r>
          </a:p>
          <a:p>
            <a:r>
              <a:rPr lang="en-US"/>
              <a:t>Gorgonzola cheese (optional) </a:t>
            </a:r>
          </a:p>
        </p:txBody>
      </p:sp>
    </p:spTree>
    <p:extLst>
      <p:ext uri="{BB962C8B-B14F-4D97-AF65-F5344CB8AC3E}">
        <p14:creationId xmlns:p14="http://schemas.microsoft.com/office/powerpoint/2010/main" val="356623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C6A8B-34F9-40FB-AA2D-E34168F52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CACAE9-C977-BE35-16D0-94F30F1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40" y="1105232"/>
            <a:ext cx="3013545" cy="4277802"/>
          </a:xfrm>
        </p:spPr>
        <p:txBody>
          <a:bodyPr anchor="ctr">
            <a:normAutofit/>
          </a:bodyPr>
          <a:lstStyle/>
          <a:p>
            <a:r>
              <a:rPr lang="en-US" dirty="0"/>
              <a:t>Green Leafy Salad: </a:t>
            </a:r>
            <a:br>
              <a:rPr lang="en-US" dirty="0"/>
            </a:br>
            <a:r>
              <a:rPr lang="en-US" dirty="0"/>
              <a:t>Adapted from PCC’s Emerald City Salad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D684F8-91BF-481C-A965-722756A3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308533" y="0"/>
            <a:ext cx="7883467" cy="6858000"/>
            <a:chOff x="0" y="0"/>
            <a:chExt cx="7883467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5DF7B3C-29EF-4ADC-BFDC-C3A038AC4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7475746" cy="6858000"/>
            </a:xfrm>
            <a:custGeom>
              <a:avLst/>
              <a:gdLst>
                <a:gd name="connsiteX0" fmla="*/ 0 w 7475746"/>
                <a:gd name="connsiteY0" fmla="*/ 0 h 6858000"/>
                <a:gd name="connsiteX1" fmla="*/ 5859459 w 7475746"/>
                <a:gd name="connsiteY1" fmla="*/ 0 h 6858000"/>
                <a:gd name="connsiteX2" fmla="*/ 5874848 w 7475746"/>
                <a:gd name="connsiteY2" fmla="*/ 10445 h 6858000"/>
                <a:gd name="connsiteX3" fmla="*/ 7475746 w 7475746"/>
                <a:gd name="connsiteY3" fmla="*/ 3621913 h 6858000"/>
                <a:gd name="connsiteX4" fmla="*/ 5601397 w 7475746"/>
                <a:gd name="connsiteY4" fmla="*/ 6378742 h 6858000"/>
                <a:gd name="connsiteX5" fmla="*/ 5084748 w 7475746"/>
                <a:gd name="connsiteY5" fmla="*/ 6785068 h 6858000"/>
                <a:gd name="connsiteX6" fmla="*/ 4979585 w 7475746"/>
                <a:gd name="connsiteY6" fmla="*/ 6858000 h 6858000"/>
                <a:gd name="connsiteX7" fmla="*/ 0 w 7475746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5746" h="6858000">
                  <a:moveTo>
                    <a:pt x="0" y="0"/>
                  </a:moveTo>
                  <a:lnTo>
                    <a:pt x="5859459" y="0"/>
                  </a:lnTo>
                  <a:lnTo>
                    <a:pt x="5874848" y="10445"/>
                  </a:lnTo>
                  <a:cubicBezTo>
                    <a:pt x="6902010" y="751075"/>
                    <a:pt x="7475746" y="2091411"/>
                    <a:pt x="7475746" y="3621913"/>
                  </a:cubicBezTo>
                  <a:cubicBezTo>
                    <a:pt x="7475746" y="4971185"/>
                    <a:pt x="6547021" y="5605738"/>
                    <a:pt x="5601397" y="6378742"/>
                  </a:cubicBezTo>
                  <a:cubicBezTo>
                    <a:pt x="5429193" y="6519512"/>
                    <a:pt x="5258566" y="6657407"/>
                    <a:pt x="5084748" y="6785068"/>
                  </a:cubicBezTo>
                  <a:lnTo>
                    <a:pt x="497958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289037-6999-491E-AA63-CC1C3CBBF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374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7CF6DF-9FF9-4D10-B338-0BEFC0AA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373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F360-7667-58F8-9F30-69AF77A4A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7855"/>
            <a:ext cx="5176298" cy="6590145"/>
          </a:xfrm>
        </p:spPr>
        <p:txBody>
          <a:bodyPr anchor="ctr"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Cook Wild Rice according to package instructions. </a:t>
            </a:r>
          </a:p>
          <a:p>
            <a:pPr marL="457200" indent="-457200">
              <a:buAutoNum type="arabicPeriod"/>
            </a:pPr>
            <a:r>
              <a:rPr lang="en-US" sz="2000" dirty="0"/>
              <a:t>Combine olive oil, lemon juice, garlic, pepper and salt in bowl. Top with fennel, red pepper, parsley and then green leafy vegetables. </a:t>
            </a:r>
          </a:p>
          <a:p>
            <a:pPr marL="457200" indent="-457200">
              <a:buAutoNum type="arabicPeriod"/>
            </a:pPr>
            <a:r>
              <a:rPr lang="en-US" sz="2000" dirty="0"/>
              <a:t>While rice is still warm, spread on top of the greens, Once the rice cools to room temperature, toss ingredients together.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D3C09-4170-1C00-430E-E49B3915682B}"/>
              </a:ext>
            </a:extLst>
          </p:cNvPr>
          <p:cNvSpPr txBox="1"/>
          <p:nvPr/>
        </p:nvSpPr>
        <p:spPr>
          <a:xfrm>
            <a:off x="438912" y="5749747"/>
            <a:ext cx="5208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Emerald City Salad Recipe, Retrieved 12/30/22 from: https://www.pccmarkets.com/recipe/pcc-emerald-city-salad/</a:t>
            </a:r>
          </a:p>
        </p:txBody>
      </p:sp>
    </p:spTree>
    <p:extLst>
      <p:ext uri="{BB962C8B-B14F-4D97-AF65-F5344CB8AC3E}">
        <p14:creationId xmlns:p14="http://schemas.microsoft.com/office/powerpoint/2010/main" val="2456329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Water reflection">
            <a:extLst>
              <a:ext uri="{FF2B5EF4-FFF2-40B4-BE49-F238E27FC236}">
                <a16:creationId xmlns:a16="http://schemas.microsoft.com/office/drawing/2014/main" id="{03D739A9-5877-D15F-EF4C-E8E9D77C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84B8E-3B88-46BE-943E-7712BAD8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986" y="-757291"/>
            <a:ext cx="7340048" cy="1651054"/>
          </a:xfrm>
        </p:spPr>
        <p:txBody>
          <a:bodyPr anchor="b">
            <a:normAutofit/>
          </a:bodyPr>
          <a:lstStyle/>
          <a:p>
            <a:r>
              <a:rPr lang="en-US" dirty="0"/>
              <a:t>Benefits of Fresh Salmon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A980-4DD7-4554-0A7E-4F4C30C6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76" y="1214058"/>
            <a:ext cx="7340048" cy="529757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Rich source of Omega-3 fatty acids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Alaskan Salmon still considered low in Mercury contamination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4 oz Salmon contains: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127.8% Daily Value Vitamin D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Almost 100% Vitamin B12 / Tryptophan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53% Protein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8% Calories</a:t>
            </a:r>
          </a:p>
        </p:txBody>
      </p:sp>
    </p:spTree>
    <p:extLst>
      <p:ext uri="{BB962C8B-B14F-4D97-AF65-F5344CB8AC3E}">
        <p14:creationId xmlns:p14="http://schemas.microsoft.com/office/powerpoint/2010/main" val="680249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Wooden spoon with pink and white bath salt crystals overflowing onto wood surface">
            <a:extLst>
              <a:ext uri="{FF2B5EF4-FFF2-40B4-BE49-F238E27FC236}">
                <a16:creationId xmlns:a16="http://schemas.microsoft.com/office/drawing/2014/main" id="{02B8AA27-8FBA-0724-FF20-DC7F670F7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9" r="-1" b="1251"/>
          <a:stretch/>
        </p:blipFill>
        <p:spPr>
          <a:xfrm>
            <a:off x="3048" y="0"/>
            <a:ext cx="12188952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3BDF9-49FB-42C0-1C14-E76B8D23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023" y="-757291"/>
            <a:ext cx="7340048" cy="1651054"/>
          </a:xfrm>
        </p:spPr>
        <p:txBody>
          <a:bodyPr anchor="b">
            <a:normAutofit/>
          </a:bodyPr>
          <a:lstStyle/>
          <a:p>
            <a:r>
              <a:rPr lang="en-US" dirty="0"/>
              <a:t>Baked Salmon 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BA79A-0C0C-2D25-6E20-7271C3252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0804" y="1121695"/>
            <a:ext cx="7340048" cy="507590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2 cloves garlic, minced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6 tablespoons light olive oil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1 teaspoon dried basil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1 teaspoon salt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1 teaspoon ground black pepper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1 tablespoon lemon juice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1 tablespoon fresh parsley, chopped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2 (6 ounce) fillets salmon</a:t>
            </a:r>
          </a:p>
        </p:txBody>
      </p:sp>
    </p:spTree>
    <p:extLst>
      <p:ext uri="{BB962C8B-B14F-4D97-AF65-F5344CB8AC3E}">
        <p14:creationId xmlns:p14="http://schemas.microsoft.com/office/powerpoint/2010/main" val="572447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ile of garlic">
            <a:extLst>
              <a:ext uri="{FF2B5EF4-FFF2-40B4-BE49-F238E27FC236}">
                <a16:creationId xmlns:a16="http://schemas.microsoft.com/office/drawing/2014/main" id="{08B37E5A-14DE-0AD4-0CB3-EC68CEB252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3F3B6-72F9-5BD9-50DB-43BE22FF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496" y="-825532"/>
            <a:ext cx="7340048" cy="1651054"/>
          </a:xfrm>
        </p:spPr>
        <p:txBody>
          <a:bodyPr anchor="b">
            <a:normAutofit/>
          </a:bodyPr>
          <a:lstStyle/>
          <a:p>
            <a:r>
              <a:rPr lang="en-US" dirty="0"/>
              <a:t>Baked Salmon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5688-FFF0-DDE6-ADC7-EEC5EA238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496" y="1074904"/>
            <a:ext cx="7340048" cy="318923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Combine garlic, olive oil, basil, salt, pepper, lemon juice, and parsley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Place Salmon in a medium baking dish and cover with marinade. Cover with foil and place in fridge for 1 hour.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Preheat oven to 375 degree F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Recoat fish with marinade and place in oven to bake for 35-45 minutes. Check for flakiness at 35 minutes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1200" dirty="0"/>
              <a:t>Adapted from recipe: Retrieved 12/30/22 from :</a:t>
            </a:r>
          </a:p>
          <a:p>
            <a:pPr>
              <a:lnSpc>
                <a:spcPct val="130000"/>
              </a:lnSpc>
            </a:pPr>
            <a:r>
              <a:rPr lang="en-US" sz="1200" dirty="0"/>
              <a:t>https://www.allrecipes.com/recipe/34746/baked-salmon-ii/ </a:t>
            </a:r>
          </a:p>
        </p:txBody>
      </p:sp>
    </p:spTree>
    <p:extLst>
      <p:ext uri="{BB962C8B-B14F-4D97-AF65-F5344CB8AC3E}">
        <p14:creationId xmlns:p14="http://schemas.microsoft.com/office/powerpoint/2010/main" val="2856726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Closeup of sliced beets">
            <a:extLst>
              <a:ext uri="{FF2B5EF4-FFF2-40B4-BE49-F238E27FC236}">
                <a16:creationId xmlns:a16="http://schemas.microsoft.com/office/drawing/2014/main" id="{43E46E39-B31C-60E1-ED38-A17C3DEE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-1" b="750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0A78E-3AAC-D78A-F0D5-456934A1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78" y="-439764"/>
            <a:ext cx="7340048" cy="1651054"/>
          </a:xfrm>
        </p:spPr>
        <p:txBody>
          <a:bodyPr anchor="b">
            <a:normAutofit/>
          </a:bodyPr>
          <a:lstStyle/>
          <a:p>
            <a:r>
              <a:rPr lang="en-US" dirty="0"/>
              <a:t>Beet Red Soup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297D-7A9A-D0C1-D242-983D7FF0B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932" y="1651054"/>
            <a:ext cx="7340048" cy="431318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 Gorgeous addition to any meal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Easy to prepare and full of nutrition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Beets are a great source of </a:t>
            </a:r>
            <a:r>
              <a:rPr lang="en-US" sz="2800" dirty="0" err="1"/>
              <a:t>betalains</a:t>
            </a:r>
            <a:r>
              <a:rPr lang="en-US" sz="2800" dirty="0"/>
              <a:t> – antioxidant, anti-inflammatory, and supportive in liver detoxification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1 cup lentils packed with protein (about 18 grams) and fiber (15.6 grams) </a:t>
            </a:r>
          </a:p>
        </p:txBody>
      </p:sp>
    </p:spTree>
    <p:extLst>
      <p:ext uri="{BB962C8B-B14F-4D97-AF65-F5344CB8AC3E}">
        <p14:creationId xmlns:p14="http://schemas.microsoft.com/office/powerpoint/2010/main" val="570640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F3B79-D152-2488-20F7-A3902B63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0654"/>
            <a:ext cx="5411050" cy="1822123"/>
          </a:xfrm>
        </p:spPr>
        <p:txBody>
          <a:bodyPr anchor="b">
            <a:normAutofit/>
          </a:bodyPr>
          <a:lstStyle/>
          <a:p>
            <a:r>
              <a:rPr lang="en-US" dirty="0"/>
              <a:t>Beet Red Soup: 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AFD0C-0E38-DDA8-2880-156650386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855" y="1822123"/>
            <a:ext cx="7056581" cy="4741677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en-US" dirty="0"/>
              <a:t>3 medium carrots, chopped</a:t>
            </a:r>
          </a:p>
          <a:p>
            <a:pPr>
              <a:lnSpc>
                <a:spcPct val="130000"/>
              </a:lnSpc>
            </a:pPr>
            <a:r>
              <a:rPr lang="en-US" dirty="0"/>
              <a:t>1 beet, chopped</a:t>
            </a:r>
          </a:p>
          <a:p>
            <a:pPr>
              <a:lnSpc>
                <a:spcPct val="130000"/>
              </a:lnSpc>
            </a:pPr>
            <a:r>
              <a:rPr lang="en-US" dirty="0"/>
              <a:t>1 tablespoon extra-virgin olive oil</a:t>
            </a:r>
          </a:p>
          <a:p>
            <a:pPr>
              <a:lnSpc>
                <a:spcPct val="130000"/>
              </a:lnSpc>
            </a:pPr>
            <a:r>
              <a:rPr lang="en-US" dirty="0"/>
              <a:t>1 large onion, diced</a:t>
            </a:r>
          </a:p>
          <a:p>
            <a:pPr>
              <a:lnSpc>
                <a:spcPct val="130000"/>
              </a:lnSpc>
            </a:pPr>
            <a:r>
              <a:rPr lang="en-US" dirty="0"/>
              <a:t>2 tablespoons fresh chopped rosemary</a:t>
            </a:r>
          </a:p>
          <a:p>
            <a:pPr>
              <a:lnSpc>
                <a:spcPct val="130000"/>
              </a:lnSpc>
            </a:pPr>
            <a:r>
              <a:rPr lang="en-US" dirty="0"/>
              <a:t>1 tablespoon fresh oregano</a:t>
            </a:r>
          </a:p>
          <a:p>
            <a:pPr>
              <a:lnSpc>
                <a:spcPct val="130000"/>
              </a:lnSpc>
            </a:pPr>
            <a:r>
              <a:rPr lang="en-US" dirty="0"/>
              <a:t>1 cup dried red lentils</a:t>
            </a:r>
          </a:p>
          <a:p>
            <a:pPr>
              <a:lnSpc>
                <a:spcPct val="130000"/>
              </a:lnSpc>
            </a:pPr>
            <a:r>
              <a:rPr lang="en-US" dirty="0"/>
              <a:t>2 bay leaves</a:t>
            </a:r>
          </a:p>
          <a:p>
            <a:pPr>
              <a:lnSpc>
                <a:spcPct val="130000"/>
              </a:lnSpc>
            </a:pPr>
            <a:r>
              <a:rPr lang="en-US" dirty="0"/>
              <a:t>4 cups vegetable stock</a:t>
            </a:r>
          </a:p>
          <a:p>
            <a:pPr>
              <a:lnSpc>
                <a:spcPct val="130000"/>
              </a:lnSpc>
            </a:pPr>
            <a:r>
              <a:rPr lang="en-US" dirty="0"/>
              <a:t>2 tablespoons light miso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Bundle of raw carrots with tops, speckled with mud, laying on dark surface">
            <a:extLst>
              <a:ext uri="{FF2B5EF4-FFF2-40B4-BE49-F238E27FC236}">
                <a16:creationId xmlns:a16="http://schemas.microsoft.com/office/drawing/2014/main" id="{03A379AA-F56A-FE90-0B2E-C296E7044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5" r="1" b="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281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Onions growing out of soil">
            <a:extLst>
              <a:ext uri="{FF2B5EF4-FFF2-40B4-BE49-F238E27FC236}">
                <a16:creationId xmlns:a16="http://schemas.microsoft.com/office/drawing/2014/main" id="{B86F39AF-A82C-BA6C-6270-C56FE45E4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1" r="-1" b="694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5A741C2-AB82-4BF5-9324-5D0B56A3D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D7C53-615D-3BF6-8AF0-738B0828B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861" y="-140194"/>
            <a:ext cx="8391967" cy="1344612"/>
          </a:xfrm>
        </p:spPr>
        <p:txBody>
          <a:bodyPr anchor="b">
            <a:normAutofit/>
          </a:bodyPr>
          <a:lstStyle/>
          <a:p>
            <a:r>
              <a:rPr lang="en-US" dirty="0"/>
              <a:t>Beet Red Soup: Preparation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D46807-BF17-4E5D-90A8-A062604C0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3926DB-76C8-474A-B5FB-F43C59E33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4BEF-392C-D451-2DBA-19F93763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55" y="1369584"/>
            <a:ext cx="8317787" cy="3584079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Chop carrots and beets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Sauté diced onion with oil in a large soup pot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Once onion is soft, add carrots and beet – sauté for a few more moments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Add chopped rosemary and oregano, bay leaves, washed and drained lentils, and stock to vegetables 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Bring to a boil, then lower heat and simmer for 40 minutes</a:t>
            </a:r>
          </a:p>
        </p:txBody>
      </p:sp>
    </p:spTree>
    <p:extLst>
      <p:ext uri="{BB962C8B-B14F-4D97-AF65-F5344CB8AC3E}">
        <p14:creationId xmlns:p14="http://schemas.microsoft.com/office/powerpoint/2010/main" val="2708600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rows of beet seedling in garden">
            <a:extLst>
              <a:ext uri="{FF2B5EF4-FFF2-40B4-BE49-F238E27FC236}">
                <a16:creationId xmlns:a16="http://schemas.microsoft.com/office/drawing/2014/main" id="{AD4264B0-911F-77DA-E970-09496EF4A4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0"/>
            <a:ext cx="2244436" cy="15517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CC541-81C3-FB07-15C0-9E2E07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Beet Red Soup: Preparation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D45E2-90FD-28A0-61E3-56854150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Important Step: Remove Bay Leaves!</a:t>
            </a:r>
          </a:p>
          <a:p>
            <a:r>
              <a:rPr lang="en-US" sz="2400" dirty="0"/>
              <a:t>Once soup has cooled, puree in a blender or use immersion blender. </a:t>
            </a:r>
          </a:p>
          <a:p>
            <a:r>
              <a:rPr lang="en-US" sz="2400" dirty="0"/>
              <a:t>Add miso to ½ cup water to dissolve and stir into soup</a:t>
            </a:r>
          </a:p>
          <a:p>
            <a:r>
              <a:rPr lang="en-US" sz="2400" dirty="0"/>
              <a:t>Reheat before serving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8C930-BA85-62B2-D7BF-7333FEBCAC79}"/>
              </a:ext>
            </a:extLst>
          </p:cNvPr>
          <p:cNvSpPr txBox="1"/>
          <p:nvPr/>
        </p:nvSpPr>
        <p:spPr>
          <a:xfrm flipH="1">
            <a:off x="775392" y="6040582"/>
            <a:ext cx="10539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Recipe adapted from: Rosemary Red Soup Recipe – Feeding the Whole Family by Cynthia Lair (Sasquatch Books) </a:t>
            </a:r>
          </a:p>
        </p:txBody>
      </p:sp>
    </p:spTree>
    <p:extLst>
      <p:ext uri="{BB962C8B-B14F-4D97-AF65-F5344CB8AC3E}">
        <p14:creationId xmlns:p14="http://schemas.microsoft.com/office/powerpoint/2010/main" val="397430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D5E3C-B212-2645-A1C8-C5415FFB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39" y="-369887"/>
            <a:ext cx="5271804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Recipe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DCA05-3010-9E75-0377-B08ACEF34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739" y="1639888"/>
            <a:ext cx="5999584" cy="432435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Feeding the Whole Family-</a:t>
            </a:r>
            <a:r>
              <a:rPr lang="en-US" dirty="0"/>
              <a:t> by Cynthia Lair, Book designed to help prepare one meal that can satisfy all age groups</a:t>
            </a:r>
          </a:p>
          <a:p>
            <a:pPr>
              <a:lnSpc>
                <a:spcPct val="130000"/>
              </a:lnSpc>
            </a:pPr>
            <a:r>
              <a:rPr lang="en-US" b="1" dirty="0"/>
              <a:t>Vegweb.com </a:t>
            </a:r>
            <a:r>
              <a:rPr lang="en-US" dirty="0"/>
              <a:t>– Vegetarian and Vegan Recipes packed with nutrients in a convenient layout, easy to search and navigate</a:t>
            </a:r>
          </a:p>
          <a:p>
            <a:pPr>
              <a:lnSpc>
                <a:spcPct val="130000"/>
              </a:lnSpc>
            </a:pPr>
            <a:r>
              <a:rPr lang="en-US" b="1" dirty="0"/>
              <a:t>Cookusinterruptus.com </a:t>
            </a:r>
            <a:r>
              <a:rPr lang="en-US" dirty="0"/>
              <a:t>– Videos of recipe preparation with a light touch of humor to go along</a:t>
            </a:r>
          </a:p>
          <a:p>
            <a:pPr>
              <a:lnSpc>
                <a:spcPct val="130000"/>
              </a:lnSpc>
            </a:pPr>
            <a:r>
              <a:rPr lang="en-US" b="1" dirty="0"/>
              <a:t>The New Moosewood Cookbook </a:t>
            </a:r>
            <a:r>
              <a:rPr lang="en-US" dirty="0"/>
              <a:t>– by Mollie </a:t>
            </a:r>
            <a:r>
              <a:rPr lang="en-US" dirty="0" err="1"/>
              <a:t>Katzen</a:t>
            </a:r>
            <a:r>
              <a:rPr lang="en-US" dirty="0"/>
              <a:t> – Focused on vegetarian recipes and helpful cooking tips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tack of books">
            <a:extLst>
              <a:ext uri="{FF2B5EF4-FFF2-40B4-BE49-F238E27FC236}">
                <a16:creationId xmlns:a16="http://schemas.microsoft.com/office/drawing/2014/main" id="{75EE2F4C-45E9-E212-E46B-37D390647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1" r="8339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802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68B6B5-51B1-C7D7-EF29-58B71870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849" y="1899904"/>
            <a:ext cx="3312116" cy="2934031"/>
          </a:xfrm>
        </p:spPr>
        <p:txBody>
          <a:bodyPr anchor="ctr">
            <a:normAutofit/>
          </a:bodyPr>
          <a:lstStyle/>
          <a:p>
            <a:r>
              <a:rPr lang="en-US" dirty="0"/>
              <a:t>Foods vs. Supplements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D40C7C-CE26-4511-44CB-1910DEDF14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8771141"/>
              </p:ext>
            </p:extLst>
          </p:nvPr>
        </p:nvGraphicFramePr>
        <p:xfrm>
          <a:off x="6095999" y="940107"/>
          <a:ext cx="5076826" cy="5024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294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5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4DF513-1533-6078-E39F-C439517547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216" y="338742"/>
            <a:ext cx="7823437" cy="61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8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A4BD1-B7DD-C02F-A506-2710E488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5271804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Making Changes in Diet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6BA4E-8ED1-183D-54A0-59A80CD24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9" y="2312988"/>
            <a:ext cx="5271804" cy="365125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Start Slow</a:t>
            </a:r>
            <a:r>
              <a:rPr lang="en-US" dirty="0"/>
              <a:t>: Focus on change that is reasonable for your lifestyle. </a:t>
            </a:r>
          </a:p>
          <a:p>
            <a:pPr marL="342900" indent="-342900">
              <a:buAutoNum type="arabicPeriod"/>
            </a:pPr>
            <a:r>
              <a:rPr lang="en-US" b="1" dirty="0"/>
              <a:t>Plan Ahead</a:t>
            </a:r>
            <a:r>
              <a:rPr lang="en-US" dirty="0"/>
              <a:t>: Don’t wait until you are tired and hungry to prepare</a:t>
            </a:r>
          </a:p>
          <a:p>
            <a:pPr marL="342900" indent="-342900">
              <a:buAutoNum type="arabicPeriod"/>
            </a:pPr>
            <a:r>
              <a:rPr lang="en-US" b="1" dirty="0"/>
              <a:t>Give Yourself a Goal</a:t>
            </a:r>
            <a:r>
              <a:rPr lang="en-US" dirty="0"/>
              <a:t>: Understand what you are trying to achieve and how your dietary changes can help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77485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49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ssorted vegetables and fruits">
            <a:extLst>
              <a:ext uri="{FF2B5EF4-FFF2-40B4-BE49-F238E27FC236}">
                <a16:creationId xmlns:a16="http://schemas.microsoft.com/office/drawing/2014/main" id="{4C29B2C7-D129-8551-25BF-DD6D0620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6" r="19583" b="-1"/>
          <a:stretch/>
        </p:blipFill>
        <p:spPr>
          <a:xfrm>
            <a:off x="7203882" y="10"/>
            <a:ext cx="4988118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653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plit green blue and yellow gradient">
            <a:extLst>
              <a:ext uri="{FF2B5EF4-FFF2-40B4-BE49-F238E27FC236}">
                <a16:creationId xmlns:a16="http://schemas.microsoft.com/office/drawing/2014/main" id="{D93033FD-7FCE-955D-9AC1-70CACFA52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5" r="15680" b="-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CABD8-520A-CD9F-AA05-30EE3BB8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531" y="1346268"/>
            <a:ext cx="5274860" cy="306670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Quick and Easy Breakfast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197E2-17F3-619D-72E0-AF96C1BCD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212" y="4412974"/>
            <a:ext cx="4162357" cy="1576188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Healthy Recipes for those on the go</a:t>
            </a:r>
          </a:p>
        </p:txBody>
      </p:sp>
    </p:spTree>
    <p:extLst>
      <p:ext uri="{BB962C8B-B14F-4D97-AF65-F5344CB8AC3E}">
        <p14:creationId xmlns:p14="http://schemas.microsoft.com/office/powerpoint/2010/main" val="2818250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vocado cut in half on green background">
            <a:extLst>
              <a:ext uri="{FF2B5EF4-FFF2-40B4-BE49-F238E27FC236}">
                <a16:creationId xmlns:a16="http://schemas.microsoft.com/office/drawing/2014/main" id="{BC9CA543-D58A-BC4C-D6A2-58ABE778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2" b="6468"/>
          <a:stretch/>
        </p:blipFill>
        <p:spPr>
          <a:xfrm>
            <a:off x="5589352" y="10"/>
            <a:ext cx="6602653" cy="3428990"/>
          </a:xfrm>
          <a:custGeom>
            <a:avLst/>
            <a:gdLst/>
            <a:ahLst/>
            <a:cxnLst/>
            <a:rect l="l" t="t" r="r" b="b"/>
            <a:pathLst>
              <a:path w="6602653" h="3387852">
                <a:moveTo>
                  <a:pt x="0" y="0"/>
                </a:moveTo>
                <a:lnTo>
                  <a:pt x="6602653" y="0"/>
                </a:lnTo>
                <a:lnTo>
                  <a:pt x="6602653" y="3387852"/>
                </a:lnTo>
                <a:lnTo>
                  <a:pt x="1651528" y="3387852"/>
                </a:lnTo>
                <a:lnTo>
                  <a:pt x="1650315" y="3337395"/>
                </a:lnTo>
                <a:cubicBezTo>
                  <a:pt x="1582116" y="1928213"/>
                  <a:pt x="1005803" y="708413"/>
                  <a:pt x="22589" y="14997"/>
                </a:cubicBezTo>
                <a:close/>
              </a:path>
            </a:pathLst>
          </a:custGeom>
        </p:spPr>
      </p:pic>
      <p:pic>
        <p:nvPicPr>
          <p:cNvPr id="7" name="Picture 6" descr="A dozen of eggs">
            <a:extLst>
              <a:ext uri="{FF2B5EF4-FFF2-40B4-BE49-F238E27FC236}">
                <a16:creationId xmlns:a16="http://schemas.microsoft.com/office/drawing/2014/main" id="{E6437A83-D46F-4C70-61E7-BF180FA4A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9" r="-1" b="13647"/>
          <a:stretch/>
        </p:blipFill>
        <p:spPr>
          <a:xfrm>
            <a:off x="4691113" y="3429000"/>
            <a:ext cx="7500882" cy="3429000"/>
          </a:xfrm>
          <a:custGeom>
            <a:avLst/>
            <a:gdLst/>
            <a:ahLst/>
            <a:cxnLst/>
            <a:rect l="l" t="t" r="r" b="b"/>
            <a:pathLst>
              <a:path w="7500882" h="3387852">
                <a:moveTo>
                  <a:pt x="2551735" y="0"/>
                </a:moveTo>
                <a:lnTo>
                  <a:pt x="7500882" y="0"/>
                </a:lnTo>
                <a:lnTo>
                  <a:pt x="7500882" y="3387852"/>
                </a:lnTo>
                <a:lnTo>
                  <a:pt x="0" y="3387852"/>
                </a:lnTo>
                <a:lnTo>
                  <a:pt x="114106" y="3310451"/>
                </a:lnTo>
                <a:cubicBezTo>
                  <a:pt x="291579" y="3182960"/>
                  <a:pt x="465794" y="3045249"/>
                  <a:pt x="641619" y="2904666"/>
                </a:cubicBezTo>
                <a:cubicBezTo>
                  <a:pt x="1607125" y="2132691"/>
                  <a:pt x="2555378" y="1498983"/>
                  <a:pt x="2555378" y="151508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AB12D93-FFA0-48A7-9E87-21388D4B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5778 w 12192000"/>
              <a:gd name="connsiteY1" fmla="*/ 0 h 6858000"/>
              <a:gd name="connsiteX2" fmla="*/ 2916518 w 12192000"/>
              <a:gd name="connsiteY2" fmla="*/ 0 h 6858000"/>
              <a:gd name="connsiteX3" fmla="*/ 5644232 w 12192000"/>
              <a:gd name="connsiteY3" fmla="*/ 0 h 6858000"/>
              <a:gd name="connsiteX4" fmla="*/ 5659622 w 12192000"/>
              <a:gd name="connsiteY4" fmla="*/ 10445 h 6858000"/>
              <a:gd name="connsiteX5" fmla="*/ 7233860 w 12192000"/>
              <a:gd name="connsiteY5" fmla="*/ 3057689 h 6858000"/>
              <a:gd name="connsiteX6" fmla="*/ 7250324 w 12192000"/>
              <a:gd name="connsiteY6" fmla="*/ 3406140 h 6858000"/>
              <a:gd name="connsiteX7" fmla="*/ 12192000 w 12192000"/>
              <a:gd name="connsiteY7" fmla="*/ 3406140 h 6858000"/>
              <a:gd name="connsiteX8" fmla="*/ 12192000 w 12192000"/>
              <a:gd name="connsiteY8" fmla="*/ 3451860 h 6858000"/>
              <a:gd name="connsiteX9" fmla="*/ 7252484 w 12192000"/>
              <a:gd name="connsiteY9" fmla="*/ 3451860 h 6858000"/>
              <a:gd name="connsiteX10" fmla="*/ 7260519 w 12192000"/>
              <a:gd name="connsiteY10" fmla="*/ 3621913 h 6858000"/>
              <a:gd name="connsiteX11" fmla="*/ 5386171 w 12192000"/>
              <a:gd name="connsiteY11" fmla="*/ 6378742 h 6858000"/>
              <a:gd name="connsiteX12" fmla="*/ 4869521 w 12192000"/>
              <a:gd name="connsiteY12" fmla="*/ 6785068 h 6858000"/>
              <a:gd name="connsiteX13" fmla="*/ 4764358 w 12192000"/>
              <a:gd name="connsiteY13" fmla="*/ 6858000 h 6858000"/>
              <a:gd name="connsiteX14" fmla="*/ 2916518 w 12192000"/>
              <a:gd name="connsiteY14" fmla="*/ 6858000 h 6858000"/>
              <a:gd name="connsiteX15" fmla="*/ 95778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5778" y="0"/>
                </a:lnTo>
                <a:lnTo>
                  <a:pt x="2916518" y="0"/>
                </a:lnTo>
                <a:lnTo>
                  <a:pt x="5644232" y="0"/>
                </a:lnTo>
                <a:lnTo>
                  <a:pt x="5659622" y="10445"/>
                </a:lnTo>
                <a:cubicBezTo>
                  <a:pt x="6558388" y="658496"/>
                  <a:pt x="7110000" y="1765698"/>
                  <a:pt x="7233860" y="3057689"/>
                </a:cubicBezTo>
                <a:lnTo>
                  <a:pt x="7250324" y="3406140"/>
                </a:lnTo>
                <a:lnTo>
                  <a:pt x="12192000" y="3406140"/>
                </a:lnTo>
                <a:lnTo>
                  <a:pt x="12192000" y="3451860"/>
                </a:lnTo>
                <a:lnTo>
                  <a:pt x="7252484" y="3451860"/>
                </a:lnTo>
                <a:lnTo>
                  <a:pt x="7260519" y="3621913"/>
                </a:lnTo>
                <a:cubicBezTo>
                  <a:pt x="7260519" y="4971185"/>
                  <a:pt x="6331795" y="5605738"/>
                  <a:pt x="5386171" y="6378742"/>
                </a:cubicBezTo>
                <a:cubicBezTo>
                  <a:pt x="5213968" y="6519512"/>
                  <a:pt x="5043339" y="6657407"/>
                  <a:pt x="4869521" y="6785068"/>
                </a:cubicBezTo>
                <a:lnTo>
                  <a:pt x="4764358" y="6858000"/>
                </a:lnTo>
                <a:lnTo>
                  <a:pt x="2916518" y="6858000"/>
                </a:lnTo>
                <a:lnTo>
                  <a:pt x="957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7378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13919-B713-20F4-2CE5-11E73A37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985766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Breakfast Burrito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C277-F34C-1E74-6321-229DA8633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74" y="1995055"/>
            <a:ext cx="5938790" cy="450734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endParaRPr lang="en-US" sz="1500" dirty="0"/>
          </a:p>
          <a:p>
            <a:pPr>
              <a:lnSpc>
                <a:spcPct val="130000"/>
              </a:lnSpc>
            </a:pPr>
            <a:r>
              <a:rPr lang="en-US" sz="2000" dirty="0"/>
              <a:t>Ingredients can be prepared in advance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Eggs provide a good source of low-calorie protein (6g)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Whole grain or sprouted grain tortilla + vegetables and avocado are a good source of dietary fiber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Dietary fiber has been shown to help with weight loss and reduce the risk of developing type II diabetes</a:t>
            </a:r>
          </a:p>
        </p:txBody>
      </p:sp>
    </p:spTree>
    <p:extLst>
      <p:ext uri="{BB962C8B-B14F-4D97-AF65-F5344CB8AC3E}">
        <p14:creationId xmlns:p14="http://schemas.microsoft.com/office/powerpoint/2010/main" val="444610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1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1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04175-3518-C603-5065-45C4A5CE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anchor="b">
            <a:normAutofit/>
          </a:bodyPr>
          <a:lstStyle/>
          <a:p>
            <a:r>
              <a:rPr lang="en-US" dirty="0"/>
              <a:t>Eggs and Cholesterol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C61B-BA65-89F8-B061-F58E98934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96720"/>
            <a:ext cx="5181599" cy="3467518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500"/>
              <a:t>Fact: Eggs are higher in cholesterol than many foods – average about 200 mg / large egg</a:t>
            </a:r>
          </a:p>
          <a:p>
            <a:pPr>
              <a:lnSpc>
                <a:spcPct val="130000"/>
              </a:lnSpc>
            </a:pPr>
            <a:r>
              <a:rPr lang="en-US" sz="1500"/>
              <a:t>Myth: Eating an egg a day has been showing to significantly raise cholesterol</a:t>
            </a:r>
          </a:p>
          <a:p>
            <a:pPr>
              <a:lnSpc>
                <a:spcPct val="130000"/>
              </a:lnSpc>
            </a:pPr>
            <a:r>
              <a:rPr lang="en-US" sz="1500"/>
              <a:t>Summary: Most research studies show little to no increase in blood levels of cholesterol for those eating an egg a day and no increase in heart disease risk. </a:t>
            </a:r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 descr="Egg on white background">
            <a:extLst>
              <a:ext uri="{FF2B5EF4-FFF2-40B4-BE49-F238E27FC236}">
                <a16:creationId xmlns:a16="http://schemas.microsoft.com/office/drawing/2014/main" id="{B9F1959D-5F3A-C7D5-71DF-46C6F077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12777" b="-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A48B3-630B-0BB0-330F-919D86A8F7E9}"/>
              </a:ext>
            </a:extLst>
          </p:cNvPr>
          <p:cNvSpPr txBox="1"/>
          <p:nvPr/>
        </p:nvSpPr>
        <p:spPr>
          <a:xfrm>
            <a:off x="1185061" y="5961888"/>
            <a:ext cx="945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Source: https://www.hsph.harvard.edu/nutritionsource/food-features/eggs/</a:t>
            </a:r>
          </a:p>
        </p:txBody>
      </p:sp>
    </p:spTree>
    <p:extLst>
      <p:ext uri="{BB962C8B-B14F-4D97-AF65-F5344CB8AC3E}">
        <p14:creationId xmlns:p14="http://schemas.microsoft.com/office/powerpoint/2010/main" val="111896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AE429-D1C7-EE56-6AF4-7A30E4AF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01" y="-219165"/>
            <a:ext cx="5411050" cy="1822123"/>
          </a:xfrm>
        </p:spPr>
        <p:txBody>
          <a:bodyPr anchor="b">
            <a:normAutofit/>
          </a:bodyPr>
          <a:lstStyle/>
          <a:p>
            <a:r>
              <a:rPr lang="en-US" dirty="0"/>
              <a:t>Avocados and Fat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C6F28-5364-D830-A8EB-84F1CF08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328" y="1736436"/>
            <a:ext cx="5867364" cy="4708093"/>
          </a:xfrm>
        </p:spPr>
        <p:txBody>
          <a:bodyPr anchor="t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000" dirty="0"/>
              <a:t>Fact: A medium size avocado contains around 30 grams of fat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Myth: Moderately consuming avocados will lead to weight gain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r>
              <a:rPr lang="en-US" sz="2000" dirty="0"/>
              <a:t>Summary: Avocados are highest in monounsaturated fats, the kind that is known to lower cholesterol. Avocados are also packed with vitamins, minerals, and phytonutrients to promote health.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Two avocado halves on green background">
            <a:extLst>
              <a:ext uri="{FF2B5EF4-FFF2-40B4-BE49-F238E27FC236}">
                <a16:creationId xmlns:a16="http://schemas.microsoft.com/office/drawing/2014/main" id="{476DB55F-D74A-C940-9CD7-1B7BCBBC6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r="16967" b="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443959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7E8"/>
      </a:lt2>
      <a:accent1>
        <a:srgbClr val="CF4E41"/>
      </a:accent1>
      <a:accent2>
        <a:srgbClr val="BD772F"/>
      </a:accent2>
      <a:accent3>
        <a:srgbClr val="B0A637"/>
      </a:accent3>
      <a:accent4>
        <a:srgbClr val="84B12C"/>
      </a:accent4>
      <a:accent5>
        <a:srgbClr val="59B83A"/>
      </a:accent5>
      <a:accent6>
        <a:srgbClr val="2EB946"/>
      </a:accent6>
      <a:hlink>
        <a:srgbClr val="339099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8334</TotalTime>
  <Words>1430</Words>
  <Application>Microsoft Office PowerPoint</Application>
  <PresentationFormat>Widescreen</PresentationFormat>
  <Paragraphs>185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Meiryo</vt:lpstr>
      <vt:lpstr>Corbel</vt:lpstr>
      <vt:lpstr>SketchLinesVTI</vt:lpstr>
      <vt:lpstr>The Importance of Whole Foods</vt:lpstr>
      <vt:lpstr>What is a Whole Food? </vt:lpstr>
      <vt:lpstr>Foods vs. Supplements</vt:lpstr>
      <vt:lpstr>PowerPoint Presentation</vt:lpstr>
      <vt:lpstr>Making Changes in Diet Work</vt:lpstr>
      <vt:lpstr>Quick and Easy Breakfast</vt:lpstr>
      <vt:lpstr>Breakfast Burrito Benefits</vt:lpstr>
      <vt:lpstr>Eggs and Cholesterol</vt:lpstr>
      <vt:lpstr>Avocados and Fat</vt:lpstr>
      <vt:lpstr>Breakfast Burrito Shopping List</vt:lpstr>
      <vt:lpstr>In Advance</vt:lpstr>
      <vt:lpstr>In the Morning </vt:lpstr>
      <vt:lpstr>Breakfast Smoothie</vt:lpstr>
      <vt:lpstr>Smoothie Additions</vt:lpstr>
      <vt:lpstr>Smoothie Additions Cont. </vt:lpstr>
      <vt:lpstr>Lunch and Dinner</vt:lpstr>
      <vt:lpstr>The Importance of Protein</vt:lpstr>
      <vt:lpstr>Healthy Start: Green Leafy Salad</vt:lpstr>
      <vt:lpstr>Green Leafy Salad:  Adapted from PCC’s Emerald City Salad</vt:lpstr>
      <vt:lpstr>Green Leafy Salad:  Adapted from PCC’s Emerald City Salad</vt:lpstr>
      <vt:lpstr>Green Leafy Salad:  Adapted from PCC’s Emerald City Salad</vt:lpstr>
      <vt:lpstr>Benefits of Fresh Salmon</vt:lpstr>
      <vt:lpstr>Baked Salmon Ingredients</vt:lpstr>
      <vt:lpstr>Baked Salmon</vt:lpstr>
      <vt:lpstr>Beet Red Soup</vt:lpstr>
      <vt:lpstr>Beet Red Soup: Ingredients</vt:lpstr>
      <vt:lpstr>Beet Red Soup: Preparation</vt:lpstr>
      <vt:lpstr>Beet Red Soup: Preparation Continued</vt:lpstr>
      <vt:lpstr>Recipe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Importance of Whole Foods</dc:title>
  <dc:creator>Melanie Trowbridge</dc:creator>
  <cp:lastModifiedBy>Melanie Trowbridge</cp:lastModifiedBy>
  <cp:revision>3</cp:revision>
  <dcterms:created xsi:type="dcterms:W3CDTF">2022-12-29T15:10:46Z</dcterms:created>
  <dcterms:modified xsi:type="dcterms:W3CDTF">2023-01-04T14:23:02Z</dcterms:modified>
</cp:coreProperties>
</file>